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3" r:id="rId5"/>
    <p:sldMasterId id="2147483694" r:id="rId6"/>
    <p:sldMasterId id="2147483695" r:id="rId7"/>
    <p:sldMasterId id="214748369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 id="401" r:id="rId155"/>
    <p:sldId id="402" r:id="rId156"/>
    <p:sldId id="403" r:id="rId157"/>
    <p:sldId id="404" r:id="rId158"/>
    <p:sldId id="405" r:id="rId159"/>
    <p:sldId id="406" r:id="rId160"/>
    <p:sldId id="407" r:id="rId161"/>
    <p:sldId id="408" r:id="rId162"/>
    <p:sldId id="409" r:id="rId163"/>
    <p:sldId id="410" r:id="rId164"/>
    <p:sldId id="411" r:id="rId165"/>
    <p:sldId id="412" r:id="rId166"/>
    <p:sldId id="413" r:id="rId167"/>
    <p:sldId id="414" r:id="rId168"/>
    <p:sldId id="415" r:id="rId169"/>
    <p:sldId id="416" r:id="rId170"/>
    <p:sldId id="417" r:id="rId171"/>
    <p:sldId id="418" r:id="rId172"/>
    <p:sldId id="419" r:id="rId173"/>
    <p:sldId id="420" r:id="rId174"/>
    <p:sldId id="421" r:id="rId175"/>
    <p:sldId id="422" r:id="rId176"/>
    <p:sldId id="423" r:id="rId177"/>
    <p:sldId id="424" r:id="rId178"/>
    <p:sldId id="425" r:id="rId179"/>
    <p:sldId id="426" r:id="rId180"/>
    <p:sldId id="427" r:id="rId181"/>
    <p:sldId id="428" r:id="rId182"/>
    <p:sldId id="429" r:id="rId183"/>
    <p:sldId id="430" r:id="rId184"/>
    <p:sldId id="431" r:id="rId185"/>
    <p:sldId id="432" r:id="rId186"/>
    <p:sldId id="433" r:id="rId187"/>
    <p:sldId id="434" r:id="rId188"/>
    <p:sldId id="435" r:id="rId189"/>
    <p:sldId id="436" r:id="rId190"/>
    <p:sldId id="437" r:id="rId191"/>
    <p:sldId id="438" r:id="rId192"/>
    <p:sldId id="439" r:id="rId193"/>
    <p:sldId id="440" r:id="rId194"/>
    <p:sldId id="441" r:id="rId195"/>
  </p:sldIdLst>
  <p:sldSz cy="5143500" cx="9144000"/>
  <p:notesSz cx="6858000" cy="9144000"/>
  <p:embeddedFontLst>
    <p:embeddedFont>
      <p:font typeface="Economica"/>
      <p:regular r:id="rId196"/>
      <p:bold r:id="rId197"/>
      <p:italic r:id="rId198"/>
      <p:boldItalic r:id="rId199"/>
    </p:embeddedFont>
    <p:embeddedFont>
      <p:font typeface="Roboto"/>
      <p:regular r:id="rId200"/>
      <p:bold r:id="rId201"/>
      <p:italic r:id="rId202"/>
      <p:boldItalic r:id="rId203"/>
    </p:embeddedFont>
    <p:embeddedFont>
      <p:font typeface="Open Sans"/>
      <p:regular r:id="rId204"/>
      <p:bold r:id="rId205"/>
      <p:italic r:id="rId206"/>
      <p:boldItalic r:id="rId2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DED934C-3320-4803-8C8B-E728F2CAC8C5}">
  <a:tblStyle styleId="{1DED934C-3320-4803-8C8B-E728F2CAC8C5}"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5A056A63-786C-494E-8D77-23C03F815FF2}"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190" Type="http://schemas.openxmlformats.org/officeDocument/2006/relationships/slide" Target="slides/slide18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194" Type="http://schemas.openxmlformats.org/officeDocument/2006/relationships/slide" Target="slides/slide185.xml"/><Relationship Id="rId43" Type="http://schemas.openxmlformats.org/officeDocument/2006/relationships/slide" Target="slides/slide34.xml"/><Relationship Id="rId193" Type="http://schemas.openxmlformats.org/officeDocument/2006/relationships/slide" Target="slides/slide184.xml"/><Relationship Id="rId46" Type="http://schemas.openxmlformats.org/officeDocument/2006/relationships/slide" Target="slides/slide37.xml"/><Relationship Id="rId192" Type="http://schemas.openxmlformats.org/officeDocument/2006/relationships/slide" Target="slides/slide183.xml"/><Relationship Id="rId45" Type="http://schemas.openxmlformats.org/officeDocument/2006/relationships/slide" Target="slides/slide36.xml"/><Relationship Id="rId191" Type="http://schemas.openxmlformats.org/officeDocument/2006/relationships/slide" Target="slides/slide182.xml"/><Relationship Id="rId48" Type="http://schemas.openxmlformats.org/officeDocument/2006/relationships/slide" Target="slides/slide39.xml"/><Relationship Id="rId187" Type="http://schemas.openxmlformats.org/officeDocument/2006/relationships/slide" Target="slides/slide178.xml"/><Relationship Id="rId47" Type="http://schemas.openxmlformats.org/officeDocument/2006/relationships/slide" Target="slides/slide38.xml"/><Relationship Id="rId186" Type="http://schemas.openxmlformats.org/officeDocument/2006/relationships/slide" Target="slides/slide177.xml"/><Relationship Id="rId185" Type="http://schemas.openxmlformats.org/officeDocument/2006/relationships/slide" Target="slides/slide176.xml"/><Relationship Id="rId49" Type="http://schemas.openxmlformats.org/officeDocument/2006/relationships/slide" Target="slides/slide40.xml"/><Relationship Id="rId184" Type="http://schemas.openxmlformats.org/officeDocument/2006/relationships/slide" Target="slides/slide175.xml"/><Relationship Id="rId189" Type="http://schemas.openxmlformats.org/officeDocument/2006/relationships/slide" Target="slides/slide180.xml"/><Relationship Id="rId188" Type="http://schemas.openxmlformats.org/officeDocument/2006/relationships/slide" Target="slides/slide179.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183" Type="http://schemas.openxmlformats.org/officeDocument/2006/relationships/slide" Target="slides/slide174.xml"/><Relationship Id="rId32" Type="http://schemas.openxmlformats.org/officeDocument/2006/relationships/slide" Target="slides/slide23.xml"/><Relationship Id="rId182" Type="http://schemas.openxmlformats.org/officeDocument/2006/relationships/slide" Target="slides/slide173.xml"/><Relationship Id="rId35" Type="http://schemas.openxmlformats.org/officeDocument/2006/relationships/slide" Target="slides/slide26.xml"/><Relationship Id="rId181" Type="http://schemas.openxmlformats.org/officeDocument/2006/relationships/slide" Target="slides/slide172.xml"/><Relationship Id="rId34" Type="http://schemas.openxmlformats.org/officeDocument/2006/relationships/slide" Target="slides/slide25.xml"/><Relationship Id="rId180" Type="http://schemas.openxmlformats.org/officeDocument/2006/relationships/slide" Target="slides/slide171.xml"/><Relationship Id="rId37" Type="http://schemas.openxmlformats.org/officeDocument/2006/relationships/slide" Target="slides/slide28.xml"/><Relationship Id="rId176" Type="http://schemas.openxmlformats.org/officeDocument/2006/relationships/slide" Target="slides/slide167.xml"/><Relationship Id="rId36" Type="http://schemas.openxmlformats.org/officeDocument/2006/relationships/slide" Target="slides/slide27.xml"/><Relationship Id="rId175" Type="http://schemas.openxmlformats.org/officeDocument/2006/relationships/slide" Target="slides/slide166.xml"/><Relationship Id="rId39" Type="http://schemas.openxmlformats.org/officeDocument/2006/relationships/slide" Target="slides/slide30.xml"/><Relationship Id="rId174" Type="http://schemas.openxmlformats.org/officeDocument/2006/relationships/slide" Target="slides/slide165.xml"/><Relationship Id="rId38" Type="http://schemas.openxmlformats.org/officeDocument/2006/relationships/slide" Target="slides/slide29.xml"/><Relationship Id="rId173" Type="http://schemas.openxmlformats.org/officeDocument/2006/relationships/slide" Target="slides/slide164.xml"/><Relationship Id="rId179" Type="http://schemas.openxmlformats.org/officeDocument/2006/relationships/slide" Target="slides/slide170.xml"/><Relationship Id="rId178" Type="http://schemas.openxmlformats.org/officeDocument/2006/relationships/slide" Target="slides/slide169.xml"/><Relationship Id="rId177" Type="http://schemas.openxmlformats.org/officeDocument/2006/relationships/slide" Target="slides/slide168.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98" Type="http://schemas.openxmlformats.org/officeDocument/2006/relationships/font" Target="fonts/Economica-italic.fntdata"/><Relationship Id="rId14" Type="http://schemas.openxmlformats.org/officeDocument/2006/relationships/slide" Target="slides/slide5.xml"/><Relationship Id="rId197" Type="http://schemas.openxmlformats.org/officeDocument/2006/relationships/font" Target="fonts/Economica-bold.fntdata"/><Relationship Id="rId17" Type="http://schemas.openxmlformats.org/officeDocument/2006/relationships/slide" Target="slides/slide8.xml"/><Relationship Id="rId196" Type="http://schemas.openxmlformats.org/officeDocument/2006/relationships/font" Target="fonts/Economica-regular.fntdata"/><Relationship Id="rId16" Type="http://schemas.openxmlformats.org/officeDocument/2006/relationships/slide" Target="slides/slide7.xml"/><Relationship Id="rId195" Type="http://schemas.openxmlformats.org/officeDocument/2006/relationships/slide" Target="slides/slide186.xml"/><Relationship Id="rId19" Type="http://schemas.openxmlformats.org/officeDocument/2006/relationships/slide" Target="slides/slide10.xml"/><Relationship Id="rId18" Type="http://schemas.openxmlformats.org/officeDocument/2006/relationships/slide" Target="slides/slide9.xml"/><Relationship Id="rId199" Type="http://schemas.openxmlformats.org/officeDocument/2006/relationships/font" Target="fonts/Economica-boldItalic.fntdata"/><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150" Type="http://schemas.openxmlformats.org/officeDocument/2006/relationships/slide" Target="slides/slide141.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0.xml"/><Relationship Id="rId4" Type="http://schemas.openxmlformats.org/officeDocument/2006/relationships/tableStyles" Target="tableStyles.xml"/><Relationship Id="rId148" Type="http://schemas.openxmlformats.org/officeDocument/2006/relationships/slide" Target="slides/slide139.xml"/><Relationship Id="rId9" Type="http://schemas.openxmlformats.org/officeDocument/2006/relationships/notesMaster" Target="notesMasters/notesMaster1.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5" Type="http://schemas.openxmlformats.org/officeDocument/2006/relationships/slideMaster" Target="slideMasters/slideMaster1.xml"/><Relationship Id="rId147" Type="http://schemas.openxmlformats.org/officeDocument/2006/relationships/slide" Target="slides/slide138.xml"/><Relationship Id="rId6" Type="http://schemas.openxmlformats.org/officeDocument/2006/relationships/slideMaster" Target="slideMasters/slideMaster2.xml"/><Relationship Id="rId146" Type="http://schemas.openxmlformats.org/officeDocument/2006/relationships/slide" Target="slides/slide137.xml"/><Relationship Id="rId7" Type="http://schemas.openxmlformats.org/officeDocument/2006/relationships/slideMaster" Target="slideMasters/slideMaster3.xml"/><Relationship Id="rId145" Type="http://schemas.openxmlformats.org/officeDocument/2006/relationships/slide" Target="slides/slide136.xml"/><Relationship Id="rId8" Type="http://schemas.openxmlformats.org/officeDocument/2006/relationships/slideMaster" Target="slideMasters/slideMaster4.xml"/><Relationship Id="rId144" Type="http://schemas.openxmlformats.org/officeDocument/2006/relationships/slide" Target="slides/slide13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172" Type="http://schemas.openxmlformats.org/officeDocument/2006/relationships/slide" Target="slides/slide163.xml"/><Relationship Id="rId65" Type="http://schemas.openxmlformats.org/officeDocument/2006/relationships/slide" Target="slides/slide56.xml"/><Relationship Id="rId171" Type="http://schemas.openxmlformats.org/officeDocument/2006/relationships/slide" Target="slides/slide162.xml"/><Relationship Id="rId68" Type="http://schemas.openxmlformats.org/officeDocument/2006/relationships/slide" Target="slides/slide59.xml"/><Relationship Id="rId170" Type="http://schemas.openxmlformats.org/officeDocument/2006/relationships/slide" Target="slides/slide161.xml"/><Relationship Id="rId67" Type="http://schemas.openxmlformats.org/officeDocument/2006/relationships/slide" Target="slides/slide58.xml"/><Relationship Id="rId60" Type="http://schemas.openxmlformats.org/officeDocument/2006/relationships/slide" Target="slides/slide51.xml"/><Relationship Id="rId165" Type="http://schemas.openxmlformats.org/officeDocument/2006/relationships/slide" Target="slides/slide156.xml"/><Relationship Id="rId69" Type="http://schemas.openxmlformats.org/officeDocument/2006/relationships/slide" Target="slides/slide60.xml"/><Relationship Id="rId164" Type="http://schemas.openxmlformats.org/officeDocument/2006/relationships/slide" Target="slides/slide155.xml"/><Relationship Id="rId163" Type="http://schemas.openxmlformats.org/officeDocument/2006/relationships/slide" Target="slides/slide154.xml"/><Relationship Id="rId162" Type="http://schemas.openxmlformats.org/officeDocument/2006/relationships/slide" Target="slides/slide153.xml"/><Relationship Id="rId169" Type="http://schemas.openxmlformats.org/officeDocument/2006/relationships/slide" Target="slides/slide160.xml"/><Relationship Id="rId168" Type="http://schemas.openxmlformats.org/officeDocument/2006/relationships/slide" Target="slides/slide159.xml"/><Relationship Id="rId167" Type="http://schemas.openxmlformats.org/officeDocument/2006/relationships/slide" Target="slides/slide158.xml"/><Relationship Id="rId166" Type="http://schemas.openxmlformats.org/officeDocument/2006/relationships/slide" Target="slides/slide157.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161" Type="http://schemas.openxmlformats.org/officeDocument/2006/relationships/slide" Target="slides/slide152.xml"/><Relationship Id="rId54" Type="http://schemas.openxmlformats.org/officeDocument/2006/relationships/slide" Target="slides/slide45.xml"/><Relationship Id="rId160" Type="http://schemas.openxmlformats.org/officeDocument/2006/relationships/slide" Target="slides/slide151.xml"/><Relationship Id="rId57" Type="http://schemas.openxmlformats.org/officeDocument/2006/relationships/slide" Target="slides/slide48.xml"/><Relationship Id="rId56" Type="http://schemas.openxmlformats.org/officeDocument/2006/relationships/slide" Target="slides/slide47.xml"/><Relationship Id="rId159" Type="http://schemas.openxmlformats.org/officeDocument/2006/relationships/slide" Target="slides/slide150.xml"/><Relationship Id="rId59" Type="http://schemas.openxmlformats.org/officeDocument/2006/relationships/slide" Target="slides/slide50.xml"/><Relationship Id="rId154" Type="http://schemas.openxmlformats.org/officeDocument/2006/relationships/slide" Target="slides/slide145.xml"/><Relationship Id="rId58" Type="http://schemas.openxmlformats.org/officeDocument/2006/relationships/slide" Target="slides/slide49.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158" Type="http://schemas.openxmlformats.org/officeDocument/2006/relationships/slide" Target="slides/slide149.xml"/><Relationship Id="rId157" Type="http://schemas.openxmlformats.org/officeDocument/2006/relationships/slide" Target="slides/slide148.xml"/><Relationship Id="rId156" Type="http://schemas.openxmlformats.org/officeDocument/2006/relationships/slide" Target="slides/slide147.xml"/><Relationship Id="rId155" Type="http://schemas.openxmlformats.org/officeDocument/2006/relationships/slide" Target="slides/slide14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121" Type="http://schemas.openxmlformats.org/officeDocument/2006/relationships/slide" Target="slides/slide112.xml"/><Relationship Id="rId120" Type="http://schemas.openxmlformats.org/officeDocument/2006/relationships/slide" Target="slides/slide111.xml"/><Relationship Id="rId125" Type="http://schemas.openxmlformats.org/officeDocument/2006/relationships/slide" Target="slides/slide116.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99" Type="http://schemas.openxmlformats.org/officeDocument/2006/relationships/slide" Target="slides/slide90.xml"/><Relationship Id="rId98" Type="http://schemas.openxmlformats.org/officeDocument/2006/relationships/slide" Target="slides/slide89.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10" Type="http://schemas.openxmlformats.org/officeDocument/2006/relationships/slide" Target="slides/slide101.xml"/><Relationship Id="rId114" Type="http://schemas.openxmlformats.org/officeDocument/2006/relationships/slide" Target="slides/slide105.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206" Type="http://schemas.openxmlformats.org/officeDocument/2006/relationships/font" Target="fonts/OpenSans-italic.fntdata"/><Relationship Id="rId205" Type="http://schemas.openxmlformats.org/officeDocument/2006/relationships/font" Target="fonts/OpenSans-bold.fntdata"/><Relationship Id="rId204" Type="http://schemas.openxmlformats.org/officeDocument/2006/relationships/font" Target="fonts/OpenSans-regular.fntdata"/><Relationship Id="rId203" Type="http://schemas.openxmlformats.org/officeDocument/2006/relationships/font" Target="fonts/Roboto-boldItalic.fntdata"/><Relationship Id="rId207" Type="http://schemas.openxmlformats.org/officeDocument/2006/relationships/font" Target="fonts/OpenSans-boldItalic.fntdata"/><Relationship Id="rId202" Type="http://schemas.openxmlformats.org/officeDocument/2006/relationships/font" Target="fonts/Roboto-italic.fntdata"/><Relationship Id="rId201" Type="http://schemas.openxmlformats.org/officeDocument/2006/relationships/font" Target="fonts/Roboto-bold.fntdata"/><Relationship Id="rId200"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8c58790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8c58790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b0729db2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b0729db2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mrow &lt;- multicat(xs=x, ys=rnorm(21), </a:t>
            </a:r>
            <a:endParaRPr/>
          </a:p>
          <a:p>
            <a:pPr indent="0" lvl="0" marL="0" rtl="0" algn="l">
              <a:spcBef>
                <a:spcPts val="0"/>
              </a:spcBef>
              <a:spcAft>
                <a:spcPts val="0"/>
              </a:spcAft>
              <a:buClr>
                <a:schemeClr val="dk1"/>
              </a:buClr>
              <a:buSzPts val="1100"/>
              <a:buFont typeface="Arial"/>
              <a:buNone/>
            </a:pPr>
            <a:r>
              <a:rPr lang="en"/>
              <a:t>              	cat=c(1:11),</a:t>
            </a:r>
            <a:r>
              <a:rPr lang="en"/>
              <a:t> </a:t>
            </a:r>
            <a:endParaRPr/>
          </a:p>
          <a:p>
            <a:pPr indent="0" lvl="0" marL="0" rtl="0" algn="l">
              <a:spcBef>
                <a:spcPts val="0"/>
              </a:spcBef>
              <a:spcAft>
                <a:spcPts val="0"/>
              </a:spcAft>
              <a:buClr>
                <a:schemeClr val="dk1"/>
              </a:buClr>
              <a:buSzPts val="1100"/>
              <a:buFont typeface="Arial"/>
              <a:buNone/>
            </a:pPr>
            <a:r>
              <a:rPr lang="en"/>
              <a:t>              	catcolor=list('#000000FF'), </a:t>
            </a:r>
            <a:endParaRPr/>
          </a:p>
          <a:p>
            <a:pPr indent="0" lvl="0" marL="0" rtl="0" algn="l">
              <a:spcBef>
                <a:spcPts val="0"/>
              </a:spcBef>
              <a:spcAft>
                <a:spcPts val="0"/>
              </a:spcAft>
              <a:buClr>
                <a:schemeClr val="dk1"/>
              </a:buClr>
              <a:buSzPts val="1100"/>
              <a:buFont typeface="Arial"/>
              <a:buNone/>
            </a:pPr>
            <a:r>
              <a:rPr lang="en"/>
              <a:t>              	canvas=c(-0.1,1.1, -0.1, 1.1),</a:t>
            </a:r>
            <a:endParaRPr/>
          </a:p>
          <a:p>
            <a:pPr indent="0" lvl="0" marL="0" rtl="0" algn="l">
              <a:spcBef>
                <a:spcPts val="0"/>
              </a:spcBef>
              <a:spcAft>
                <a:spcPts val="0"/>
              </a:spcAft>
              <a:buClr>
                <a:schemeClr val="dk1"/>
              </a:buClr>
              <a:buSzPts val="1100"/>
              <a:buFont typeface="Arial"/>
              <a:buNone/>
            </a:pPr>
            <a:r>
              <a:rPr lang="en"/>
              <a:t>              	xlab="some cats", ylab="other cats", main="Random Cats")</a:t>
            </a:r>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5a53f86dfa_3_3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g5a53f86dfa_3_3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5a53f86dfa_3_3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g5a53f86dfa_3_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5a53f86dfa_3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8" name="Google Shape;838;g5a53f86dfa_3_3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g5a53f86dfa_3_3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5a53f86dfa_3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7" name="Google Shape;847;g5a53f86dfa_3_3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8" name="Google Shape;848;g5a53f86dfa_3_3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 name="Shape 853"/>
        <p:cNvGrpSpPr/>
        <p:nvPr/>
      </p:nvGrpSpPr>
      <p:grpSpPr>
        <a:xfrm>
          <a:off x="0" y="0"/>
          <a:ext cx="0" cy="0"/>
          <a:chOff x="0" y="0"/>
          <a:chExt cx="0" cy="0"/>
        </a:xfrm>
      </p:grpSpPr>
      <p:sp>
        <p:nvSpPr>
          <p:cNvPr id="854" name="Google Shape;854;g5a53f86dfa_3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5" name="Google Shape;855;g5a53f86dfa_3_3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We play out in slow motion the process of obtaining the residual effects.</a:t>
            </a:r>
            <a:endParaRPr/>
          </a:p>
          <a:p>
            <a:pPr indent="0" lvl="0" marL="0" rtl="0" algn="l">
              <a:spcBef>
                <a:spcPts val="0"/>
              </a:spcBef>
              <a:spcAft>
                <a:spcPts val="0"/>
              </a:spcAft>
              <a:buNone/>
            </a:pPr>
            <a:r>
              <a:t/>
            </a:r>
            <a:endParaRPr/>
          </a:p>
        </p:txBody>
      </p:sp>
      <p:sp>
        <p:nvSpPr>
          <p:cNvPr id="856" name="Google Shape;856;g5a53f86dfa_3_3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g5a53f86dfa_3_4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g5a53f86dfa_3_4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g5a53f86dfa_3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76" name="Google Shape;876;g5a53f86dfa_3_5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RQ abbreviated here slightly to ensure that it will fit properly on the slide. Full RQ: </a:t>
            </a:r>
            <a:r>
              <a:rPr i="1" lang="en"/>
              <a:t>“</a:t>
            </a:r>
            <a:r>
              <a:rPr i="1" lang="en" sz="1200">
                <a:solidFill>
                  <a:schemeClr val="dk1"/>
                </a:solidFill>
                <a:latin typeface="Calibri"/>
                <a:ea typeface="Calibri"/>
                <a:cs typeface="Calibri"/>
                <a:sym typeface="Calibri"/>
              </a:rPr>
              <a:t>Is there a difference between schizophrenia and schizophreniform disorder in negative symptoms at remission in young people with a first psychotic disorder?”</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
              <a:t>Deriving weights for the factor </a:t>
            </a:r>
            <a:r>
              <a:rPr i="1" lang="en"/>
              <a:t>Diagnosis </a:t>
            </a:r>
            <a:r>
              <a:rPr i="0" lang="en"/>
              <a:t>is no different to what you did in Week 8’s class.</a:t>
            </a:r>
            <a:endParaRPr/>
          </a:p>
        </p:txBody>
      </p:sp>
      <p:sp>
        <p:nvSpPr>
          <p:cNvPr id="877" name="Google Shape;877;g5a53f86dfa_3_5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5a53f86dfa_3_5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85" name="Google Shape;885;g5a53f86dfa_3_5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Because this focussed RQ concerns the </a:t>
            </a:r>
            <a:r>
              <a:rPr i="0" lang="en"/>
              <a:t>main</a:t>
            </a:r>
            <a:r>
              <a:rPr i="1" lang="en"/>
              <a:t> </a:t>
            </a:r>
            <a:r>
              <a:rPr i="0" lang="en"/>
              <a:t>effect of </a:t>
            </a:r>
            <a:r>
              <a:rPr i="1" lang="en"/>
              <a:t>Diagnosis</a:t>
            </a:r>
            <a:r>
              <a:rPr i="0" lang="en"/>
              <a:t>, the</a:t>
            </a:r>
            <a:r>
              <a:rPr lang="en"/>
              <a:t> weights are simply copied across the rows (i.e., they are the same for the two levels of the factor </a:t>
            </a:r>
            <a:r>
              <a:rPr i="1" lang="en"/>
              <a:t>Sex).</a:t>
            </a:r>
            <a:endParaRPr/>
          </a:p>
        </p:txBody>
      </p:sp>
      <p:sp>
        <p:nvSpPr>
          <p:cNvPr id="886" name="Google Shape;886;g5a53f86dfa_3_5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g5a53f86dfa_3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5a53f86dfa_3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5a53f86dfa_3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01" name="Google Shape;901;g5a53f86dfa_3_5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2" name="Google Shape;902;g5a53f86dfa_3_5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b0729db2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b0729db2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8" name="Shape 908"/>
        <p:cNvGrpSpPr/>
        <p:nvPr/>
      </p:nvGrpSpPr>
      <p:grpSpPr>
        <a:xfrm>
          <a:off x="0" y="0"/>
          <a:ext cx="0" cy="0"/>
          <a:chOff x="0" y="0"/>
          <a:chExt cx="0" cy="0"/>
        </a:xfrm>
      </p:grpSpPr>
      <p:sp>
        <p:nvSpPr>
          <p:cNvPr id="909" name="Google Shape;909;g5a53f86dfa_3_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10" name="Google Shape;910;g5a53f86dfa_3_5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Because this focussed RQ concerns the </a:t>
            </a:r>
            <a:r>
              <a:rPr i="0" lang="en"/>
              <a:t>main</a:t>
            </a:r>
            <a:r>
              <a:rPr i="1" lang="en"/>
              <a:t> </a:t>
            </a:r>
            <a:r>
              <a:rPr i="0" lang="en"/>
              <a:t>effect of </a:t>
            </a:r>
            <a:r>
              <a:rPr i="1" lang="en"/>
              <a:t>Diagnosis</a:t>
            </a:r>
            <a:r>
              <a:rPr i="0" lang="en"/>
              <a:t>, the</a:t>
            </a:r>
            <a:r>
              <a:rPr lang="en"/>
              <a:t> weights are simply copied across the rows (i.e., they are the same for the two levels of the factor </a:t>
            </a:r>
            <a:r>
              <a:rPr i="1" lang="en"/>
              <a:t>Sex).</a:t>
            </a:r>
            <a:endParaRPr/>
          </a:p>
        </p:txBody>
      </p:sp>
      <p:sp>
        <p:nvSpPr>
          <p:cNvPr id="911" name="Google Shape;911;g5a53f86dfa_3_5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g5a53f86dfa_3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5a53f86dfa_3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5a53f86dfa_3_6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25" name="Google Shape;925;g5a53f86dfa_3_6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926" name="Google Shape;926;g5a53f86dfa_3_6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5a53f86dfa_3_6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34" name="Google Shape;934;g5a53f86dfa_3_6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Because this focussed RQ concerns the </a:t>
            </a:r>
            <a:r>
              <a:rPr i="0" lang="en"/>
              <a:t>main</a:t>
            </a:r>
            <a:r>
              <a:rPr i="1" lang="en"/>
              <a:t> </a:t>
            </a:r>
            <a:r>
              <a:rPr i="0" lang="en"/>
              <a:t>effect of </a:t>
            </a:r>
            <a:r>
              <a:rPr i="1" lang="en"/>
              <a:t>Sex</a:t>
            </a:r>
            <a:r>
              <a:rPr i="0" lang="en"/>
              <a:t>, the</a:t>
            </a:r>
            <a:r>
              <a:rPr lang="en"/>
              <a:t> weights are simply copied across the columns (i.e., they are the same for the three levels of the factor </a:t>
            </a:r>
            <a:r>
              <a:rPr i="1" lang="en"/>
              <a:t>Diagnosis).</a:t>
            </a:r>
            <a:endParaRPr/>
          </a:p>
        </p:txBody>
      </p:sp>
      <p:sp>
        <p:nvSpPr>
          <p:cNvPr id="935" name="Google Shape;935;g5a53f86dfa_3_6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g5a53f86dfa_3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5a53f86dfa_3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Google Shape;948;g5a53f86dfa_3_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49" name="Google Shape;949;g5a53f86dfa_3_6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RQ abbreviated here slightly to ensure that it will fit properly on the slide. Full RQ: </a:t>
            </a:r>
            <a:r>
              <a:rPr i="1" lang="en"/>
              <a:t>“</a:t>
            </a:r>
            <a:r>
              <a:rPr i="1" lang="en" sz="1200">
                <a:solidFill>
                  <a:schemeClr val="dk1"/>
                </a:solidFill>
                <a:latin typeface="Calibri"/>
                <a:ea typeface="Calibri"/>
                <a:cs typeface="Calibri"/>
                <a:sym typeface="Calibri"/>
              </a:rPr>
              <a:t>Do any differences between schizophrenia and schizophreniform disorder in negative symptoms at remission in young people with a first psychotic disorder vary according to sex?</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Point out the word “vary” in this RQ. The word “vary” or “depend” in this context indicates that we are looking at a</a:t>
            </a:r>
            <a:r>
              <a:rPr i="1" lang="en"/>
              <a:t> </a:t>
            </a:r>
            <a:r>
              <a:rPr i="0" lang="en"/>
              <a:t>focused </a:t>
            </a:r>
            <a:r>
              <a:rPr i="1" lang="en"/>
              <a:t>interaction</a:t>
            </a:r>
            <a:r>
              <a:rPr i="0" lang="en"/>
              <a:t> research question.</a:t>
            </a:r>
            <a:endParaRPr/>
          </a:p>
        </p:txBody>
      </p:sp>
      <p:sp>
        <p:nvSpPr>
          <p:cNvPr id="950" name="Google Shape;950;g5a53f86dfa_3_6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Google Shape;956;g5a53f86dfa_3_6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57" name="Google Shape;957;g5a53f86dfa_3_6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easiest way to do this is to initially derive weights for each factor before combining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first consider the factor </a:t>
            </a:r>
            <a:r>
              <a:rPr i="1" lang="en"/>
              <a:t>Diagnosis</a:t>
            </a:r>
            <a:r>
              <a:rPr i="0" lang="en"/>
              <a:t>, what would be an appropriate set of weights to test whether there is a difference between Sz and Sf? (revealed on the next slide…)</a:t>
            </a:r>
            <a:endParaRPr/>
          </a:p>
        </p:txBody>
      </p:sp>
      <p:sp>
        <p:nvSpPr>
          <p:cNvPr id="958" name="Google Shape;958;g5a53f86dfa_3_6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Google Shape;965;g5a53f86dfa_3_6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66" name="Google Shape;966;g5a53f86dfa_3_6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7" name="Google Shape;967;g5a53f86dfa_3_6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5a53f86dfa_3_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75" name="Google Shape;975;g5a53f86dfa_3_6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For the factor </a:t>
            </a:r>
            <a:r>
              <a:rPr i="1" lang="en"/>
              <a:t>Sex</a:t>
            </a:r>
            <a:r>
              <a:rPr i="0" lang="en"/>
              <a:t>, there’s only two groups so only one possible comparison that can be made between groups. </a:t>
            </a:r>
            <a:endParaRPr/>
          </a:p>
          <a:p>
            <a:pPr indent="0" lvl="0" marL="0" rtl="0" algn="l">
              <a:spcBef>
                <a:spcPts val="0"/>
              </a:spcBef>
              <a:spcAft>
                <a:spcPts val="0"/>
              </a:spcAft>
              <a:buNone/>
            </a:pPr>
            <a:r>
              <a:t/>
            </a:r>
            <a:endParaRPr i="0"/>
          </a:p>
          <a:p>
            <a:pPr indent="0" lvl="0" marL="0" rtl="0" algn="l">
              <a:spcBef>
                <a:spcPts val="0"/>
              </a:spcBef>
              <a:spcAft>
                <a:spcPts val="0"/>
              </a:spcAft>
              <a:buNone/>
            </a:pPr>
            <a:r>
              <a:rPr i="0" lang="en"/>
              <a:t>[+1, -1] is an appropriate set of weights to make the comparison between Males and Females, though [-1, +1] or [+0.5, -0.5] would also be fine (not thinking about scaling of weights at this stage).</a:t>
            </a:r>
            <a:endParaRPr/>
          </a:p>
        </p:txBody>
      </p:sp>
      <p:sp>
        <p:nvSpPr>
          <p:cNvPr id="976" name="Google Shape;976;g5a53f86dfa_3_6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g5a53f86dfa_3_6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84" name="Google Shape;984;g5a53f86dfa_3_6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To derive the cell weights for the interaction effect, for each cell we multiply its respective column and row weights together.</a:t>
            </a:r>
            <a:endParaRPr/>
          </a:p>
        </p:txBody>
      </p:sp>
      <p:sp>
        <p:nvSpPr>
          <p:cNvPr id="985" name="Google Shape;985;g5a53f86dfa_3_6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b0729db2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b0729db2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g5a53f86dfa_3_6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93" name="Google Shape;993;g5a53f86dfa_3_6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g5a53f86dfa_3_6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5a53f86dfa_3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5a53f86dfa_3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g5a53f86dfa_3_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07" name="Google Shape;1007;g5a53f86dfa_3_6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RQ abbreviated here slightly to ensure that it will fit properly on the slide. Full RQ: </a:t>
            </a:r>
            <a:r>
              <a:rPr i="1" lang="en"/>
              <a:t>“</a:t>
            </a:r>
            <a:r>
              <a:rPr i="1" lang="en" sz="1200">
                <a:solidFill>
                  <a:schemeClr val="dk1"/>
                </a:solidFill>
                <a:latin typeface="Calibri"/>
                <a:ea typeface="Calibri"/>
                <a:cs typeface="Calibri"/>
                <a:sym typeface="Calibri"/>
              </a:rPr>
              <a:t>Do any differences between the non-affective psychotic disorder and bipolar disorder in negative symptoms at remission in young people with a first psychotic disorder vary according to sex?</a:t>
            </a:r>
            <a:endParaRPr/>
          </a:p>
        </p:txBody>
      </p:sp>
      <p:sp>
        <p:nvSpPr>
          <p:cNvPr id="1008" name="Google Shape;1008;g5a53f86dfa_3_6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Google Shape;1015;g5a53f86dfa_3_6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16" name="Google Shape;1016;g5a53f86dfa_3_6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7" name="Google Shape;1017;g5a53f86dfa_3_6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5a53f86dfa_3_7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25" name="Google Shape;1025;g5a53f86dfa_3_7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6" name="Google Shape;1026;g5a53f86dfa_3_7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g5a53f86dfa_3_7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34" name="Google Shape;1034;g5a53f86dfa_3_7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5" name="Google Shape;1035;g5a53f86dfa_3_7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5a53f86dfa_3_7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43" name="Google Shape;1043;g5a53f86dfa_3_7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g5a53f86dfa_3_7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Google Shape;1051;g5a53f86dfa_3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5a53f86dfa_3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5b166471c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5b166471c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5b166471c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5b166471c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b0729db2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b0729db2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g5af43b758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5af43b758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g5afa948a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5afa948a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E-07 = 10^ (-07)</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9" name="Shape 1079"/>
        <p:cNvGrpSpPr/>
        <p:nvPr/>
      </p:nvGrpSpPr>
      <p:grpSpPr>
        <a:xfrm>
          <a:off x="0" y="0"/>
          <a:ext cx="0" cy="0"/>
          <a:chOff x="0" y="0"/>
          <a:chExt cx="0" cy="0"/>
        </a:xfrm>
      </p:grpSpPr>
      <p:sp>
        <p:nvSpPr>
          <p:cNvPr id="1080" name="Google Shape;1080;g5af43b758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5af43b758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g5afa948a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5afa948a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Dummy coding is used to transfer factor variable in R into dichotomous variables which can be meaningfully interpretable.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5af43b758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5af43b758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5afa948a5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5afa948a5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Marginal effects = </a:t>
            </a:r>
            <a:r>
              <a:rPr lang="en">
                <a:solidFill>
                  <a:schemeClr val="dk1"/>
                </a:solidFill>
              </a:rPr>
              <a:t>marginal mean - </a:t>
            </a:r>
            <a:r>
              <a:rPr lang="en"/>
              <a:t>grand mean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Google Shape;1100;g5af43b758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5af43b758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g5afa948a5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afa948a5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Google Shape;1110;g5af43b758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5af43b758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g5afa948a5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5afa948a5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b0729db2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b0729db2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5b1d6e9bf6_0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5b1d6e9bf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5b1d6e9bf6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5b1d6e9bf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9" name="Shape 1129"/>
        <p:cNvGrpSpPr/>
        <p:nvPr/>
      </p:nvGrpSpPr>
      <p:grpSpPr>
        <a:xfrm>
          <a:off x="0" y="0"/>
          <a:ext cx="0" cy="0"/>
          <a:chOff x="0" y="0"/>
          <a:chExt cx="0" cy="0"/>
        </a:xfrm>
      </p:grpSpPr>
      <p:sp>
        <p:nvSpPr>
          <p:cNvPr id="1130" name="Google Shape;1130;g5b1d6e9bf6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5b1d6e9bf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5b1d6e9bf6_0_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5b1d6e9bf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5b1d6e9bf6_0_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5b1d6e9bf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5b1d6e9bf6_0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5b1d6e9bf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0" name="Shape 1150"/>
        <p:cNvGrpSpPr/>
        <p:nvPr/>
      </p:nvGrpSpPr>
      <p:grpSpPr>
        <a:xfrm>
          <a:off x="0" y="0"/>
          <a:ext cx="0" cy="0"/>
          <a:chOff x="0" y="0"/>
          <a:chExt cx="0" cy="0"/>
        </a:xfrm>
      </p:grpSpPr>
      <p:sp>
        <p:nvSpPr>
          <p:cNvPr id="1151" name="Google Shape;1151;g5b1d6e9bf6_0_1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5b1d6e9bf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5b1d6e9bf6_0_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5b1d6e9bf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5b1d6e9bf6_0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5b1d6e9bf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Google Shape;1166;g5b1d6e9bf6_0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5b1d6e9bf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b07b8f4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b07b8f4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0" name="Shape 1170"/>
        <p:cNvGrpSpPr/>
        <p:nvPr/>
      </p:nvGrpSpPr>
      <p:grpSpPr>
        <a:xfrm>
          <a:off x="0" y="0"/>
          <a:ext cx="0" cy="0"/>
          <a:chOff x="0" y="0"/>
          <a:chExt cx="0" cy="0"/>
        </a:xfrm>
      </p:grpSpPr>
      <p:sp>
        <p:nvSpPr>
          <p:cNvPr id="1171" name="Google Shape;1171;g5b1d6e9bf6_0_1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5b1d6e9bf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5b1d6e9bf6_0_1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5b1d6e9bf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Google Shape;1181;g5b1d6e9bf6_0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5b1d6e9bf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5" name="Shape 1185"/>
        <p:cNvGrpSpPr/>
        <p:nvPr/>
      </p:nvGrpSpPr>
      <p:grpSpPr>
        <a:xfrm>
          <a:off x="0" y="0"/>
          <a:ext cx="0" cy="0"/>
          <a:chOff x="0" y="0"/>
          <a:chExt cx="0" cy="0"/>
        </a:xfrm>
      </p:grpSpPr>
      <p:sp>
        <p:nvSpPr>
          <p:cNvPr id="1186" name="Google Shape;1186;g5b1d6e9bf6_0_1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5b1d6e9bf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Google Shape;1192;g5b1d6e9bf6_0_1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5b1d6e9bf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5b1d6e9bf6_0_1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5b1d6e9bf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6" name="Shape 1206"/>
        <p:cNvGrpSpPr/>
        <p:nvPr/>
      </p:nvGrpSpPr>
      <p:grpSpPr>
        <a:xfrm>
          <a:off x="0" y="0"/>
          <a:ext cx="0" cy="0"/>
          <a:chOff x="0" y="0"/>
          <a:chExt cx="0" cy="0"/>
        </a:xfrm>
      </p:grpSpPr>
      <p:sp>
        <p:nvSpPr>
          <p:cNvPr id="1207" name="Google Shape;1207;g5b1d6e9bf6_0_1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5b1d6e9bf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5b1d6e9bf6_0_1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5b1d6e9bf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6" name="Shape 1226"/>
        <p:cNvGrpSpPr/>
        <p:nvPr/>
      </p:nvGrpSpPr>
      <p:grpSpPr>
        <a:xfrm>
          <a:off x="0" y="0"/>
          <a:ext cx="0" cy="0"/>
          <a:chOff x="0" y="0"/>
          <a:chExt cx="0" cy="0"/>
        </a:xfrm>
      </p:grpSpPr>
      <p:sp>
        <p:nvSpPr>
          <p:cNvPr id="1227" name="Google Shape;1227;g5b1d6e9bf6_0_1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5b1d6e9bf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1" name="Shape 1231"/>
        <p:cNvGrpSpPr/>
        <p:nvPr/>
      </p:nvGrpSpPr>
      <p:grpSpPr>
        <a:xfrm>
          <a:off x="0" y="0"/>
          <a:ext cx="0" cy="0"/>
          <a:chOff x="0" y="0"/>
          <a:chExt cx="0" cy="0"/>
        </a:xfrm>
      </p:grpSpPr>
      <p:sp>
        <p:nvSpPr>
          <p:cNvPr id="1232" name="Google Shape;1232;g5b1d6e9bf6_0_1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5b1d6e9bf6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b07b8f43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b07b8f43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Google Shape;1237;g5b1d6e9bf6_0_1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5b1d6e9bf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5b1d6e9bf6_0_1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5b1d6e9bf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1" name="Shape 1261"/>
        <p:cNvGrpSpPr/>
        <p:nvPr/>
      </p:nvGrpSpPr>
      <p:grpSpPr>
        <a:xfrm>
          <a:off x="0" y="0"/>
          <a:ext cx="0" cy="0"/>
          <a:chOff x="0" y="0"/>
          <a:chExt cx="0" cy="0"/>
        </a:xfrm>
      </p:grpSpPr>
      <p:sp>
        <p:nvSpPr>
          <p:cNvPr id="1262" name="Google Shape;1262;g5b1d6e9bf6_0_1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5b1d6e9bf6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6" name="Shape 1266"/>
        <p:cNvGrpSpPr/>
        <p:nvPr/>
      </p:nvGrpSpPr>
      <p:grpSpPr>
        <a:xfrm>
          <a:off x="0" y="0"/>
          <a:ext cx="0" cy="0"/>
          <a:chOff x="0" y="0"/>
          <a:chExt cx="0" cy="0"/>
        </a:xfrm>
      </p:grpSpPr>
      <p:sp>
        <p:nvSpPr>
          <p:cNvPr id="1267" name="Google Shape;1267;g5b1d6e9bf6_0_2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5b1d6e9bf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Google Shape;1272;g5b1d6e9bf6_0_2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5b1d6e9bf6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6" name="Shape 1276"/>
        <p:cNvGrpSpPr/>
        <p:nvPr/>
      </p:nvGrpSpPr>
      <p:grpSpPr>
        <a:xfrm>
          <a:off x="0" y="0"/>
          <a:ext cx="0" cy="0"/>
          <a:chOff x="0" y="0"/>
          <a:chExt cx="0" cy="0"/>
        </a:xfrm>
      </p:grpSpPr>
      <p:sp>
        <p:nvSpPr>
          <p:cNvPr id="1277" name="Google Shape;1277;g5b1d6e9bf6_0_2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5b1d6e9bf6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g5b1d6e9bf6_0_2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5b1d6e9bf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Google Shape;1287;g5b1d6e9bf6_0_2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5b1d6e9bf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1" name="Shape 1291"/>
        <p:cNvGrpSpPr/>
        <p:nvPr/>
      </p:nvGrpSpPr>
      <p:grpSpPr>
        <a:xfrm>
          <a:off x="0" y="0"/>
          <a:ext cx="0" cy="0"/>
          <a:chOff x="0" y="0"/>
          <a:chExt cx="0" cy="0"/>
        </a:xfrm>
      </p:grpSpPr>
      <p:sp>
        <p:nvSpPr>
          <p:cNvPr id="1292" name="Google Shape;1292;g5b1d6e9bf6_0_2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5b1d6e9bf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5b1d6e9bf6_0_2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5b1d6e9bf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8c587902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8c587902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5b1d6e9bf6_0_2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5b1d6e9bf6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2" name="Shape 1312"/>
        <p:cNvGrpSpPr/>
        <p:nvPr/>
      </p:nvGrpSpPr>
      <p:grpSpPr>
        <a:xfrm>
          <a:off x="0" y="0"/>
          <a:ext cx="0" cy="0"/>
          <a:chOff x="0" y="0"/>
          <a:chExt cx="0" cy="0"/>
        </a:xfrm>
      </p:grpSpPr>
      <p:sp>
        <p:nvSpPr>
          <p:cNvPr id="1313" name="Google Shape;1313;g5b1d6e9bf6_0_2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5b1d6e9bf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7" name="Shape 1317"/>
        <p:cNvGrpSpPr/>
        <p:nvPr/>
      </p:nvGrpSpPr>
      <p:grpSpPr>
        <a:xfrm>
          <a:off x="0" y="0"/>
          <a:ext cx="0" cy="0"/>
          <a:chOff x="0" y="0"/>
          <a:chExt cx="0" cy="0"/>
        </a:xfrm>
      </p:grpSpPr>
      <p:sp>
        <p:nvSpPr>
          <p:cNvPr id="1318" name="Google Shape;1318;g5b1d6e9bf6_0_2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5b1d6e9bf6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2" name="Shape 1322"/>
        <p:cNvGrpSpPr/>
        <p:nvPr/>
      </p:nvGrpSpPr>
      <p:grpSpPr>
        <a:xfrm>
          <a:off x="0" y="0"/>
          <a:ext cx="0" cy="0"/>
          <a:chOff x="0" y="0"/>
          <a:chExt cx="0" cy="0"/>
        </a:xfrm>
      </p:grpSpPr>
      <p:sp>
        <p:nvSpPr>
          <p:cNvPr id="1323" name="Google Shape;1323;g5b1d6e9bf6_0_2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5b1d6e9bf6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7" name="Shape 1327"/>
        <p:cNvGrpSpPr/>
        <p:nvPr/>
      </p:nvGrpSpPr>
      <p:grpSpPr>
        <a:xfrm>
          <a:off x="0" y="0"/>
          <a:ext cx="0" cy="0"/>
          <a:chOff x="0" y="0"/>
          <a:chExt cx="0" cy="0"/>
        </a:xfrm>
      </p:grpSpPr>
      <p:sp>
        <p:nvSpPr>
          <p:cNvPr id="1328" name="Google Shape;1328;g5b1d6e9bf6_0_2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5b1d6e9bf6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2" name="Shape 1332"/>
        <p:cNvGrpSpPr/>
        <p:nvPr/>
      </p:nvGrpSpPr>
      <p:grpSpPr>
        <a:xfrm>
          <a:off x="0" y="0"/>
          <a:ext cx="0" cy="0"/>
          <a:chOff x="0" y="0"/>
          <a:chExt cx="0" cy="0"/>
        </a:xfrm>
      </p:grpSpPr>
      <p:sp>
        <p:nvSpPr>
          <p:cNvPr id="1333" name="Google Shape;1333;g5b1d6e9bf6_0_2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5b1d6e9bf6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Google Shape;1338;g5b1d6e9bf6_0_2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5b1d6e9bf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2" name="Shape 1342"/>
        <p:cNvGrpSpPr/>
        <p:nvPr/>
      </p:nvGrpSpPr>
      <p:grpSpPr>
        <a:xfrm>
          <a:off x="0" y="0"/>
          <a:ext cx="0" cy="0"/>
          <a:chOff x="0" y="0"/>
          <a:chExt cx="0" cy="0"/>
        </a:xfrm>
      </p:grpSpPr>
      <p:sp>
        <p:nvSpPr>
          <p:cNvPr id="1343" name="Google Shape;1343;g5b1d6e9bf6_0_2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5b1d6e9bf6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7" name="Shape 1347"/>
        <p:cNvGrpSpPr/>
        <p:nvPr/>
      </p:nvGrpSpPr>
      <p:grpSpPr>
        <a:xfrm>
          <a:off x="0" y="0"/>
          <a:ext cx="0" cy="0"/>
          <a:chOff x="0" y="0"/>
          <a:chExt cx="0" cy="0"/>
        </a:xfrm>
      </p:grpSpPr>
      <p:sp>
        <p:nvSpPr>
          <p:cNvPr id="1348" name="Google Shape;1348;g5b1d6e9bf6_0_2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5b1d6e9bf6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2" name="Shape 1352"/>
        <p:cNvGrpSpPr/>
        <p:nvPr/>
      </p:nvGrpSpPr>
      <p:grpSpPr>
        <a:xfrm>
          <a:off x="0" y="0"/>
          <a:ext cx="0" cy="0"/>
          <a:chOff x="0" y="0"/>
          <a:chExt cx="0" cy="0"/>
        </a:xfrm>
      </p:grpSpPr>
      <p:sp>
        <p:nvSpPr>
          <p:cNvPr id="1353" name="Google Shape;1353;g5b1d6e9bf6_0_2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5b1d6e9bf6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positive: there is a disease</a:t>
            </a:r>
            <a:endParaRPr/>
          </a:p>
          <a:p>
            <a:pPr indent="0" lvl="0" marL="0" rtl="0" algn="l">
              <a:spcBef>
                <a:spcPts val="0"/>
              </a:spcBef>
              <a:spcAft>
                <a:spcPts val="0"/>
              </a:spcAft>
              <a:buNone/>
            </a:pPr>
            <a:r>
              <a:rPr lang="en"/>
              <a:t>Test negative: there is no disease</a:t>
            </a:r>
            <a:endParaRPr/>
          </a:p>
          <a:p>
            <a:pPr indent="0" lvl="0" marL="0" rtl="0" algn="l">
              <a:spcBef>
                <a:spcPts val="0"/>
              </a:spcBef>
              <a:spcAft>
                <a:spcPts val="0"/>
              </a:spcAft>
              <a:buNone/>
            </a:pPr>
            <a:r>
              <a:rPr lang="en"/>
              <a:t>Criterion positive: there is a disease</a:t>
            </a:r>
            <a:endParaRPr/>
          </a:p>
          <a:p>
            <a:pPr indent="0" lvl="0" marL="0" rtl="0" algn="l">
              <a:spcBef>
                <a:spcPts val="0"/>
              </a:spcBef>
              <a:spcAft>
                <a:spcPts val="0"/>
              </a:spcAft>
              <a:buNone/>
            </a:pPr>
            <a:r>
              <a:rPr lang="en"/>
              <a:t>Criterion negative: there is no disease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8c587902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8c587902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7" name="Shape 1357"/>
        <p:cNvGrpSpPr/>
        <p:nvPr/>
      </p:nvGrpSpPr>
      <p:grpSpPr>
        <a:xfrm>
          <a:off x="0" y="0"/>
          <a:ext cx="0" cy="0"/>
          <a:chOff x="0" y="0"/>
          <a:chExt cx="0" cy="0"/>
        </a:xfrm>
      </p:grpSpPr>
      <p:sp>
        <p:nvSpPr>
          <p:cNvPr id="1358" name="Google Shape;1358;g5b1d6e9bf6_0_2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5b1d6e9bf6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Google Shape;1363;g5b1d6e9bf6_0_2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5b1d6e9bf6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7" name="Shape 1367"/>
        <p:cNvGrpSpPr/>
        <p:nvPr/>
      </p:nvGrpSpPr>
      <p:grpSpPr>
        <a:xfrm>
          <a:off x="0" y="0"/>
          <a:ext cx="0" cy="0"/>
          <a:chOff x="0" y="0"/>
          <a:chExt cx="0" cy="0"/>
        </a:xfrm>
      </p:grpSpPr>
      <p:sp>
        <p:nvSpPr>
          <p:cNvPr id="1368" name="Google Shape;1368;g5b1d6e9bf6_0_2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5b1d6e9bf6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6" name="Shape 1376"/>
        <p:cNvGrpSpPr/>
        <p:nvPr/>
      </p:nvGrpSpPr>
      <p:grpSpPr>
        <a:xfrm>
          <a:off x="0" y="0"/>
          <a:ext cx="0" cy="0"/>
          <a:chOff x="0" y="0"/>
          <a:chExt cx="0" cy="0"/>
        </a:xfrm>
      </p:grpSpPr>
      <p:sp>
        <p:nvSpPr>
          <p:cNvPr id="1377" name="Google Shape;1377;g56c404a8c9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56c404a8c9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Google Shape;1383;g56c404a8c9_4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56c404a8c9_4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5b14ab48f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5b14ab48f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4" name="Shape 1394"/>
        <p:cNvGrpSpPr/>
        <p:nvPr/>
      </p:nvGrpSpPr>
      <p:grpSpPr>
        <a:xfrm>
          <a:off x="0" y="0"/>
          <a:ext cx="0" cy="0"/>
          <a:chOff x="0" y="0"/>
          <a:chExt cx="0" cy="0"/>
        </a:xfrm>
      </p:grpSpPr>
      <p:sp>
        <p:nvSpPr>
          <p:cNvPr id="1395" name="Google Shape;1395;g56c404a8c9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56c404a8c9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8c587902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8c587902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8c587902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8c587902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8c5879021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8c587902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8c587902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8c587902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58c5879021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8c5879021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58c5879021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8c5879021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8c5879021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8c587902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8c587902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8c587902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8c587902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8c587902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b14ab48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b14ab48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5b14ab48f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b14ab48f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b14ab48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b14ab48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8c587902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8c587902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b14ab48f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b14ab48f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b14ab48f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b14ab48f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58c5879021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58c5879021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58c587902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58c587902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58c5879021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58c5879021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58c587902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58c587902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8c5879021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8c5879021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8c5879021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8c5879021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58c587902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58c587902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58c5879021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58c5879021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b0729db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b0729db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58c587902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8c587902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58c5879021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58c5879021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58d15e08a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8d15e08a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56c404a8c9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56c404a8c9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56c404a8c9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56c404a8c9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56c404a8c9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56c404a8c9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56c404a8c9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56c404a8c9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56c404a8c9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56c404a8c9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56c404a8c9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56c404a8c9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56c404a8c9_3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56c404a8c9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b0729db2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b0729db2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56c404a8c9_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56c404a8c9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56c404a8c9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56c404a8c9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Independent variables (IV) like to vary with each other- this can lead to difficulties in inferring a direction of causality. If we say that B predicts A in a model where B and C are very highly correlated, the reality could be that C predicts A, but it appears that B predicts A because we’re not considering C’s influence on B and A.</a:t>
            </a:r>
            <a:endParaRPr sz="1000">
              <a:solidFill>
                <a:schemeClr val="dk1"/>
              </a:solidFill>
              <a:latin typeface="Open Sans"/>
              <a:ea typeface="Open Sans"/>
              <a:cs typeface="Open Sans"/>
              <a:sym typeface="Open Sans"/>
            </a:endParaRPr>
          </a:p>
          <a:p>
            <a:pPr indent="0" lvl="0" marL="0" rtl="0" algn="l">
              <a:lnSpc>
                <a:spcPct val="115000"/>
              </a:lnSpc>
              <a:spcBef>
                <a:spcPts val="1600"/>
              </a:spcBef>
              <a:spcAft>
                <a:spcPts val="1600"/>
              </a:spcAft>
              <a:buClr>
                <a:schemeClr val="dk1"/>
              </a:buClr>
              <a:buSzPts val="1100"/>
              <a:buFont typeface="Arial"/>
              <a:buNone/>
            </a:pPr>
            <a:r>
              <a:rPr lang="en" sz="1000">
                <a:solidFill>
                  <a:schemeClr val="dk1"/>
                </a:solidFill>
                <a:latin typeface="Open Sans"/>
                <a:ea typeface="Open Sans"/>
                <a:cs typeface="Open Sans"/>
                <a:sym typeface="Open Sans"/>
              </a:rPr>
              <a:t>The notion of ‘partialling’ out variables is to hold other variables constant- to ensure that they don’t vary while we vary the IV of interest. By doing so, we can infer the predictive effect of that IV, holding constant all other IVs.</a:t>
            </a:r>
            <a:endParaRPr sz="10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56c404a8c9_3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56c404a8c9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56c404a8c9_3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56c404a8c9_3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56c404a8c9_3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56c404a8c9_3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56c404a8c9_3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56c404a8c9_3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5af43b758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5af43b758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5b1d6e9cfc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5b1d6e9cfc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5b1d6e9cfc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5b1d6e9cfc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5b1d6e9cfc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5b1d6e9cfc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b0729db2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b0729db2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5b1d6e9cfc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5b1d6e9cfc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5b1d6e9cfc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5b1d6e9cfc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5b1d6e9cfc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b1d6e9cfc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5b1d6e9cfc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5b1d6e9cfc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5b1d6e9cfc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5b1d6e9cfc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5b1d6e9cfc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b1d6e9cfc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5b1d6e9cfc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1d6e9cfc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5b1d6e9cfc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5b1d6e9cfc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5b1d6e9cfc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5b1d6e9cfc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5b1d6e9cfc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5b1d6e9c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b0729db2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b0729db2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5b1d6e9cfc_1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5b1d6e9cf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5b1d6e9cfc_1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b1d6e9cf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5b1d6e9cfc_1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5b1d6e9cf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5b1d6e9cfc_1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5b1d6e9cf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5b1d6e9cfc_1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5b1d6e9cfc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5b1d6e9cfc_1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5b1d6e9cfc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5b1d6e9cfc_1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5b1d6e9cf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balanced design, unless variances are very different, protects against violation of homogeneity of variance assumption and inferences will be robust.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unbalanced designed with a mild heterogeneity of variance influences the robustness of confidence intervals.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5b1d6e9cfc_1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5b1d6e9cfc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5b1d6e9cfc_1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5b1d6e9cfc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5b1d6e9cfc_1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5b1d6e9cfc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In Fligner-Killeen’s test:</a:t>
            </a:r>
            <a:endParaRPr sz="1000">
              <a:latin typeface="Times New Roman"/>
              <a:ea typeface="Times New Roman"/>
              <a:cs typeface="Times New Roman"/>
              <a:sym typeface="Times New Roman"/>
            </a:endParaRPr>
          </a:p>
          <a:p>
            <a:pPr indent="0" lvl="0" marL="0" rtl="0" algn="l">
              <a:lnSpc>
                <a:spcPct val="98181"/>
              </a:lnSpc>
              <a:spcBef>
                <a:spcPts val="1000"/>
              </a:spcBef>
              <a:spcAft>
                <a:spcPts val="0"/>
              </a:spcAft>
              <a:buNone/>
            </a:pPr>
            <a:r>
              <a:rPr lang="en" sz="1000">
                <a:latin typeface="Times New Roman"/>
                <a:ea typeface="Times New Roman"/>
                <a:cs typeface="Times New Roman"/>
                <a:sym typeface="Times New Roman"/>
              </a:rPr>
              <a:t>H0: The variances of the groups are equal.</a:t>
            </a:r>
            <a:endParaRPr sz="1000">
              <a:latin typeface="Times New Roman"/>
              <a:ea typeface="Times New Roman"/>
              <a:cs typeface="Times New Roman"/>
              <a:sym typeface="Times New Roman"/>
            </a:endParaRPr>
          </a:p>
          <a:p>
            <a:pPr indent="0" lvl="0" marL="0" rtl="0" algn="l">
              <a:lnSpc>
                <a:spcPct val="98181"/>
              </a:lnSpc>
              <a:spcBef>
                <a:spcPts val="1000"/>
              </a:spcBef>
              <a:spcAft>
                <a:spcPts val="0"/>
              </a:spcAft>
              <a:buNone/>
            </a:pPr>
            <a:r>
              <a:rPr lang="en" sz="1000">
                <a:latin typeface="Times New Roman"/>
                <a:ea typeface="Times New Roman"/>
                <a:cs typeface="Times New Roman"/>
                <a:sym typeface="Times New Roman"/>
              </a:rPr>
              <a:t>Ha: The variances of the groups are </a:t>
            </a:r>
            <a:r>
              <a:rPr lang="en" sz="1000" u="sng">
                <a:latin typeface="Times New Roman"/>
                <a:ea typeface="Times New Roman"/>
                <a:cs typeface="Times New Roman"/>
                <a:sym typeface="Times New Roman"/>
              </a:rPr>
              <a:t>not </a:t>
            </a:r>
            <a:r>
              <a:rPr lang="en" sz="1000">
                <a:latin typeface="Times New Roman"/>
                <a:ea typeface="Times New Roman"/>
                <a:cs typeface="Times New Roman"/>
                <a:sym typeface="Times New Roman"/>
              </a:rPr>
              <a:t>equal.</a:t>
            </a:r>
            <a:endParaRPr sz="1000">
              <a:latin typeface="Times New Roman"/>
              <a:ea typeface="Times New Roman"/>
              <a:cs typeface="Times New Roman"/>
              <a:sym typeface="Times New Roman"/>
            </a:endParaRPr>
          </a:p>
          <a:p>
            <a:pPr indent="0" lvl="0" marL="0" rtl="0" algn="l">
              <a:lnSpc>
                <a:spcPct val="90000"/>
              </a:lnSpc>
              <a:spcBef>
                <a:spcPts val="1000"/>
              </a:spcBef>
              <a:spcAft>
                <a:spcPts val="0"/>
              </a:spcAft>
              <a:buNone/>
            </a:pPr>
            <a:r>
              <a:rPr lang="en" sz="1000">
                <a:latin typeface="Times New Roman"/>
                <a:ea typeface="Times New Roman"/>
                <a:cs typeface="Times New Roman"/>
                <a:sym typeface="Times New Roman"/>
              </a:rPr>
              <a:t>We got a p-value of .08, which is larger than α= .05 (i.e., our predefined criterion value). So we will consider our p-value to be </a:t>
            </a:r>
            <a:r>
              <a:rPr i="1" lang="en" sz="1000">
                <a:latin typeface="Times New Roman"/>
                <a:ea typeface="Times New Roman"/>
                <a:cs typeface="Times New Roman"/>
                <a:sym typeface="Times New Roman"/>
              </a:rPr>
              <a:t>large</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0" lvl="0" marL="0" rtl="0" algn="l">
              <a:lnSpc>
                <a:spcPct val="90000"/>
              </a:lnSpc>
              <a:spcBef>
                <a:spcPts val="1000"/>
              </a:spcBef>
              <a:spcAft>
                <a:spcPts val="0"/>
              </a:spcAft>
              <a:buNone/>
            </a:pPr>
            <a:r>
              <a:rPr lang="en" sz="1000">
                <a:latin typeface="Times New Roman"/>
                <a:ea typeface="Times New Roman"/>
                <a:cs typeface="Times New Roman"/>
                <a:sym typeface="Times New Roman"/>
              </a:rPr>
              <a:t>A larger p-value indicates a higher probability of getting the F-statistic we got (or one larger), </a:t>
            </a:r>
            <a:r>
              <a:rPr lang="en" sz="1000" u="sng">
                <a:latin typeface="Times New Roman"/>
                <a:ea typeface="Times New Roman"/>
                <a:cs typeface="Times New Roman"/>
                <a:sym typeface="Times New Roman"/>
              </a:rPr>
              <a:t>assuming the null hypothesis is true</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lnSpc>
                <a:spcPct val="90000"/>
              </a:lnSpc>
              <a:spcBef>
                <a:spcPts val="1000"/>
              </a:spcBef>
              <a:spcAft>
                <a:spcPts val="0"/>
              </a:spcAft>
              <a:buNone/>
            </a:pPr>
            <a:r>
              <a:rPr lang="en" sz="1000">
                <a:latin typeface="Times New Roman"/>
                <a:ea typeface="Times New Roman"/>
                <a:cs typeface="Times New Roman"/>
                <a:sym typeface="Times New Roman"/>
              </a:rPr>
              <a:t>So, we don’t have evidence to reject our initial assumption, i.e., H0 that the variances of the groups are equal. We don’t have sufficient evidence to reject our assumption of equal variances.</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b0729db2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b0729db2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5b1d6e9cfc_1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5b1d6e9cfc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5b1d6e9cfc_1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5b1d6e9cfc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5b1d6e9cfc_1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5b1d6e9cfc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5b1d6e9cfc_1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5b1d6e9cfc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5b1d6e9cfc_1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5b1d6e9cfc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g57b3c8e7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57b3c8e7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Omnibus approach checks if there is any difference among levels within subjects</a:t>
            </a:r>
            <a:endParaRPr/>
          </a:p>
          <a:p>
            <a:pPr indent="0" lvl="0" marL="0" rtl="0" algn="l">
              <a:spcBef>
                <a:spcPts val="0"/>
              </a:spcBef>
              <a:spcAft>
                <a:spcPts val="0"/>
              </a:spcAft>
              <a:buNone/>
            </a:pPr>
            <a:r>
              <a:rPr lang="en"/>
              <a:t>Focused research questions looks at the overall change pattern over time by using orthogonal sets of contrast weights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5aa8b976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5aa8b976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5aa8b976d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5aa8b976d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5aa8b976d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5aa8b976d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57b3c8e70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57b3c8e70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b0729db2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b0729db2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57b3c8e70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57b3c8e70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57b3c8e70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57b3c8e70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57b3c8e70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57b3c8e70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57b3c8e70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57b3c8e70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57b3c8e70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57b3c8e70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57b3c8e70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57b3c8e70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5b166471c7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g5b166471c7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1200">
                <a:solidFill>
                  <a:schemeClr val="dk1"/>
                </a:solidFill>
                <a:latin typeface="Calibri"/>
                <a:ea typeface="Calibri"/>
                <a:cs typeface="Calibri"/>
                <a:sym typeface="Calibri"/>
              </a:rPr>
              <a:t>“Negative" symptoms are things that are "taken away" or reduced (e.g., reduced motivation or reduced intensity of emotion), as opposed to “positive” symptoms are changes in thoughts and feelings that are "added on" to a person's experiences (e.g., paranoia or hearing voices). </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For the sake of understanding this week’s lab, it is perhaps easiest to loosely think of </a:t>
            </a:r>
            <a:r>
              <a:rPr b="0" i="1" lang="en" sz="1200">
                <a:solidFill>
                  <a:schemeClr val="dk1"/>
                </a:solidFill>
                <a:latin typeface="Calibri"/>
                <a:ea typeface="Calibri"/>
                <a:cs typeface="Calibri"/>
                <a:sym typeface="Calibri"/>
              </a:rPr>
              <a:t>higher </a:t>
            </a:r>
            <a:r>
              <a:rPr b="0" i="0" lang="en" sz="1200">
                <a:solidFill>
                  <a:schemeClr val="dk1"/>
                </a:solidFill>
                <a:latin typeface="Calibri"/>
                <a:ea typeface="Calibri"/>
                <a:cs typeface="Calibri"/>
                <a:sym typeface="Calibri"/>
              </a:rPr>
              <a:t>levels of continuously measured negative symptoms as indicating </a:t>
            </a:r>
            <a:r>
              <a:rPr b="0" i="1" lang="en" sz="1200">
                <a:solidFill>
                  <a:schemeClr val="dk1"/>
                </a:solidFill>
                <a:latin typeface="Calibri"/>
                <a:ea typeface="Calibri"/>
                <a:cs typeface="Calibri"/>
                <a:sym typeface="Calibri"/>
              </a:rPr>
              <a:t>higher</a:t>
            </a:r>
            <a:r>
              <a:rPr b="0" i="0" lang="en" sz="1200">
                <a:solidFill>
                  <a:schemeClr val="dk1"/>
                </a:solidFill>
                <a:latin typeface="Calibri"/>
                <a:ea typeface="Calibri"/>
                <a:cs typeface="Calibri"/>
                <a:sym typeface="Calibri"/>
              </a:rPr>
              <a:t> levels of unwellness.</a:t>
            </a:r>
            <a:endParaRPr b="0"/>
          </a:p>
        </p:txBody>
      </p:sp>
      <p:sp>
        <p:nvSpPr>
          <p:cNvPr id="795" name="Google Shape;795;g5b166471c7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57b3c8e70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57b3c8e70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5a53f86dfa_3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9" name="Google Shape;809;g5a53f86dfa_3_3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0" name="Google Shape;810;g5a53f86dfa_3_3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5a53f86dfa_3_3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5a53f86dfa_3_3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685800" y="841772"/>
            <a:ext cx="7772400" cy="1790700"/>
          </a:xfrm>
          <a:prstGeom prst="rect">
            <a:avLst/>
          </a:prstGeom>
          <a:noFill/>
          <a:ln>
            <a:noFill/>
          </a:ln>
        </p:spPr>
        <p:txBody>
          <a:bodyPr anchorCtr="0" anchor="b" bIns="45700" lIns="91425" spcFirstLastPara="1" rIns="91425" wrap="square" tIns="45700"/>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14"/>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15"/>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5" name="Google Shape;65;p1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8" name="Shape 68"/>
        <p:cNvGrpSpPr/>
        <p:nvPr/>
      </p:nvGrpSpPr>
      <p:grpSpPr>
        <a:xfrm>
          <a:off x="0" y="0"/>
          <a:ext cx="0" cy="0"/>
          <a:chOff x="0" y="0"/>
          <a:chExt cx="0" cy="0"/>
        </a:xfrm>
      </p:grpSpPr>
      <p:sp>
        <p:nvSpPr>
          <p:cNvPr id="69" name="Google Shape;69;p1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1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7"/>
          <p:cNvSpPr txBox="1"/>
          <p:nvPr>
            <p:ph idx="1" type="body"/>
          </p:nvPr>
        </p:nvSpPr>
        <p:spPr>
          <a:xfrm>
            <a:off x="623888" y="3442098"/>
            <a:ext cx="7886700" cy="11253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1000"/>
              </a:spcBef>
              <a:spcAft>
                <a:spcPts val="0"/>
              </a:spcAft>
              <a:buClr>
                <a:schemeClr val="dk1"/>
              </a:buClr>
              <a:buSzPts val="2400"/>
              <a:buNone/>
              <a:defRPr sz="2400">
                <a:solidFill>
                  <a:schemeClr val="dk1"/>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75" name="Google Shape;75;p1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1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1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8"/>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1" name="Google Shape;81;p18"/>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2" name="Google Shape;82;p1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1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4" name="Google Shape;84;p1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 name="Google Shape;87;p19"/>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88" name="Google Shape;88;p19"/>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9" name="Google Shape;89;p19"/>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90" name="Google Shape;90;p19"/>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1" name="Google Shape;91;p1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 name="Google Shape;92;p1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1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 name="Google Shape;96;p2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7" name="Google Shape;97;p2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2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 name="Google Shape;101;p21"/>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02" name="Google Shape;102;p21"/>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03" name="Google Shape;103;p2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2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2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22"/>
          <p:cNvSpPr/>
          <p:nvPr>
            <p:ph idx="2" type="pic"/>
          </p:nvPr>
        </p:nvSpPr>
        <p:spPr>
          <a:xfrm>
            <a:off x="3887391" y="740569"/>
            <a:ext cx="4629300" cy="3655200"/>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10" name="Google Shape;110;p2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1" name="Google Shape;111;p2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2" name="Google Shape;112;p2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 name="Google Shape;115;p23"/>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6" name="Google Shape;116;p2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2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2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24"/>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2" name="Google Shape;122;p2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p2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4" name="Google Shape;124;p2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9" name="Shape 129"/>
        <p:cNvGrpSpPr/>
        <p:nvPr/>
      </p:nvGrpSpPr>
      <p:grpSpPr>
        <a:xfrm>
          <a:off x="0" y="0"/>
          <a:ext cx="0" cy="0"/>
          <a:chOff x="0" y="0"/>
          <a:chExt cx="0" cy="0"/>
        </a:xfrm>
      </p:grpSpPr>
      <p:sp>
        <p:nvSpPr>
          <p:cNvPr id="130" name="Google Shape;130;p26"/>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31" name="Google Shape;131;p26"/>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32" name="Google Shape;132;p26"/>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33" name="Google Shape;133;p26"/>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34" name="Google Shape;134;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5" name="Shape 135"/>
        <p:cNvGrpSpPr/>
        <p:nvPr/>
      </p:nvGrpSpPr>
      <p:grpSpPr>
        <a:xfrm>
          <a:off x="0" y="0"/>
          <a:ext cx="0" cy="0"/>
          <a:chOff x="0" y="0"/>
          <a:chExt cx="0" cy="0"/>
        </a:xfrm>
      </p:grpSpPr>
      <p:sp>
        <p:nvSpPr>
          <p:cNvPr id="136" name="Google Shape;136;p27"/>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37" name="Google Shape;137;p27"/>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38" name="Google Shape;138;p27"/>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39" name="Google Shape;13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0" name="Shape 140"/>
        <p:cNvGrpSpPr/>
        <p:nvPr/>
      </p:nvGrpSpPr>
      <p:grpSpPr>
        <a:xfrm>
          <a:off x="0" y="0"/>
          <a:ext cx="0" cy="0"/>
          <a:chOff x="0" y="0"/>
          <a:chExt cx="0" cy="0"/>
        </a:xfrm>
      </p:grpSpPr>
      <p:sp>
        <p:nvSpPr>
          <p:cNvPr id="141" name="Google Shape;141;p2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8"/>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43" name="Google Shape;143;p28"/>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4" name="Google Shape;144;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45" name="Shape 145"/>
        <p:cNvGrpSpPr/>
        <p:nvPr/>
      </p:nvGrpSpPr>
      <p:grpSpPr>
        <a:xfrm>
          <a:off x="0" y="0"/>
          <a:ext cx="0" cy="0"/>
          <a:chOff x="0" y="0"/>
          <a:chExt cx="0" cy="0"/>
        </a:xfrm>
      </p:grpSpPr>
      <p:sp>
        <p:nvSpPr>
          <p:cNvPr id="146" name="Google Shape;146;p29"/>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47" name="Google Shape;147;p29"/>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8" name="Google Shape;148;p29"/>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9" name="Google Shape;149;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0" name="Shape 150"/>
        <p:cNvGrpSpPr/>
        <p:nvPr/>
      </p:nvGrpSpPr>
      <p:grpSpPr>
        <a:xfrm>
          <a:off x="0" y="0"/>
          <a:ext cx="0" cy="0"/>
          <a:chOff x="0" y="0"/>
          <a:chExt cx="0" cy="0"/>
        </a:xfrm>
      </p:grpSpPr>
      <p:sp>
        <p:nvSpPr>
          <p:cNvPr id="151" name="Google Shape;151;p30"/>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52" name="Google Shape;152;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53" name="Shape 153"/>
        <p:cNvGrpSpPr/>
        <p:nvPr/>
      </p:nvGrpSpPr>
      <p:grpSpPr>
        <a:xfrm>
          <a:off x="0" y="0"/>
          <a:ext cx="0" cy="0"/>
          <a:chOff x="0" y="0"/>
          <a:chExt cx="0" cy="0"/>
        </a:xfrm>
      </p:grpSpPr>
      <p:sp>
        <p:nvSpPr>
          <p:cNvPr id="154" name="Google Shape;154;p31"/>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55" name="Google Shape;155;p31"/>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6" name="Google Shape;15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57" name="Shape 157"/>
        <p:cNvGrpSpPr/>
        <p:nvPr/>
      </p:nvGrpSpPr>
      <p:grpSpPr>
        <a:xfrm>
          <a:off x="0" y="0"/>
          <a:ext cx="0" cy="0"/>
          <a:chOff x="0" y="0"/>
          <a:chExt cx="0" cy="0"/>
        </a:xfrm>
      </p:grpSpPr>
      <p:sp>
        <p:nvSpPr>
          <p:cNvPr id="158" name="Google Shape;158;p3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2"/>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60" name="Google Shape;160;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33"/>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 name="Google Shape;163;p3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64" name="Google Shape;164;p33"/>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rtl="0" algn="ctr">
              <a:spcBef>
                <a:spcPts val="0"/>
              </a:spcBef>
              <a:spcAft>
                <a:spcPts val="0"/>
              </a:spcAft>
              <a:buClr>
                <a:schemeClr val="lt2"/>
              </a:buClr>
              <a:buSzPts val="4200"/>
              <a:buNone/>
              <a:defRPr>
                <a:solidFill>
                  <a:schemeClr val="lt2"/>
                </a:solidFill>
              </a:defRPr>
            </a:lvl1pPr>
            <a:lvl2pPr lvl="1" rtl="0" algn="ctr">
              <a:spcBef>
                <a:spcPts val="0"/>
              </a:spcBef>
              <a:spcAft>
                <a:spcPts val="0"/>
              </a:spcAft>
              <a:buClr>
                <a:schemeClr val="lt2"/>
              </a:buClr>
              <a:buSzPts val="4200"/>
              <a:buNone/>
              <a:defRPr>
                <a:solidFill>
                  <a:schemeClr val="lt2"/>
                </a:solidFill>
              </a:defRPr>
            </a:lvl2pPr>
            <a:lvl3pPr lvl="2" rtl="0" algn="ctr">
              <a:spcBef>
                <a:spcPts val="0"/>
              </a:spcBef>
              <a:spcAft>
                <a:spcPts val="0"/>
              </a:spcAft>
              <a:buClr>
                <a:schemeClr val="lt2"/>
              </a:buClr>
              <a:buSzPts val="4200"/>
              <a:buNone/>
              <a:defRPr>
                <a:solidFill>
                  <a:schemeClr val="lt2"/>
                </a:solidFill>
              </a:defRPr>
            </a:lvl3pPr>
            <a:lvl4pPr lvl="3" rtl="0" algn="ctr">
              <a:spcBef>
                <a:spcPts val="0"/>
              </a:spcBef>
              <a:spcAft>
                <a:spcPts val="0"/>
              </a:spcAft>
              <a:buClr>
                <a:schemeClr val="lt2"/>
              </a:buClr>
              <a:buSzPts val="4200"/>
              <a:buNone/>
              <a:defRPr>
                <a:solidFill>
                  <a:schemeClr val="lt2"/>
                </a:solidFill>
              </a:defRPr>
            </a:lvl4pPr>
            <a:lvl5pPr lvl="4" rtl="0" algn="ctr">
              <a:spcBef>
                <a:spcPts val="0"/>
              </a:spcBef>
              <a:spcAft>
                <a:spcPts val="0"/>
              </a:spcAft>
              <a:buClr>
                <a:schemeClr val="lt2"/>
              </a:buClr>
              <a:buSzPts val="4200"/>
              <a:buNone/>
              <a:defRPr>
                <a:solidFill>
                  <a:schemeClr val="lt2"/>
                </a:solidFill>
              </a:defRPr>
            </a:lvl5pPr>
            <a:lvl6pPr lvl="5" rtl="0" algn="ctr">
              <a:spcBef>
                <a:spcPts val="0"/>
              </a:spcBef>
              <a:spcAft>
                <a:spcPts val="0"/>
              </a:spcAft>
              <a:buClr>
                <a:schemeClr val="lt2"/>
              </a:buClr>
              <a:buSzPts val="4200"/>
              <a:buNone/>
              <a:defRPr>
                <a:solidFill>
                  <a:schemeClr val="lt2"/>
                </a:solidFill>
              </a:defRPr>
            </a:lvl6pPr>
            <a:lvl7pPr lvl="6" rtl="0" algn="ctr">
              <a:spcBef>
                <a:spcPts val="0"/>
              </a:spcBef>
              <a:spcAft>
                <a:spcPts val="0"/>
              </a:spcAft>
              <a:buClr>
                <a:schemeClr val="lt2"/>
              </a:buClr>
              <a:buSzPts val="4200"/>
              <a:buNone/>
              <a:defRPr>
                <a:solidFill>
                  <a:schemeClr val="lt2"/>
                </a:solidFill>
              </a:defRPr>
            </a:lvl7pPr>
            <a:lvl8pPr lvl="7" rtl="0" algn="ctr">
              <a:spcBef>
                <a:spcPts val="0"/>
              </a:spcBef>
              <a:spcAft>
                <a:spcPts val="0"/>
              </a:spcAft>
              <a:buClr>
                <a:schemeClr val="lt2"/>
              </a:buClr>
              <a:buSzPts val="4200"/>
              <a:buNone/>
              <a:defRPr>
                <a:solidFill>
                  <a:schemeClr val="lt2"/>
                </a:solidFill>
              </a:defRPr>
            </a:lvl8pPr>
            <a:lvl9pPr lvl="8" rtl="0" algn="ctr">
              <a:spcBef>
                <a:spcPts val="0"/>
              </a:spcBef>
              <a:spcAft>
                <a:spcPts val="0"/>
              </a:spcAft>
              <a:buClr>
                <a:schemeClr val="lt2"/>
              </a:buClr>
              <a:buSzPts val="4200"/>
              <a:buNone/>
              <a:defRPr>
                <a:solidFill>
                  <a:schemeClr val="lt2"/>
                </a:solidFill>
              </a:defRPr>
            </a:lvl9pPr>
          </a:lstStyle>
          <a:p/>
        </p:txBody>
      </p:sp>
      <p:sp>
        <p:nvSpPr>
          <p:cNvPr id="165" name="Google Shape;165;p33"/>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166" name="Google Shape;166;p33"/>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67" name="Google Shape;167;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68" name="Shape 168"/>
        <p:cNvGrpSpPr/>
        <p:nvPr/>
      </p:nvGrpSpPr>
      <p:grpSpPr>
        <a:xfrm>
          <a:off x="0" y="0"/>
          <a:ext cx="0" cy="0"/>
          <a:chOff x="0" y="0"/>
          <a:chExt cx="0" cy="0"/>
        </a:xfrm>
      </p:grpSpPr>
      <p:sp>
        <p:nvSpPr>
          <p:cNvPr id="169" name="Google Shape;169;p34"/>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170" name="Google Shape;17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71" name="Shape 171"/>
        <p:cNvGrpSpPr/>
        <p:nvPr/>
      </p:nvGrpSpPr>
      <p:grpSpPr>
        <a:xfrm>
          <a:off x="0" y="0"/>
          <a:ext cx="0" cy="0"/>
          <a:chOff x="0" y="0"/>
          <a:chExt cx="0" cy="0"/>
        </a:xfrm>
      </p:grpSpPr>
      <p:sp>
        <p:nvSpPr>
          <p:cNvPr id="172" name="Google Shape;172;p3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5"/>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lstStyle>
            <a:lvl1pPr lvl="0" rtl="0" algn="ctr">
              <a:spcBef>
                <a:spcPts val="0"/>
              </a:spcBef>
              <a:spcAft>
                <a:spcPts val="0"/>
              </a:spcAft>
              <a:buClr>
                <a:schemeClr val="lt2"/>
              </a:buClr>
              <a:buSzPts val="16000"/>
              <a:buNone/>
              <a:defRPr sz="16000">
                <a:solidFill>
                  <a:schemeClr val="lt2"/>
                </a:solidFill>
              </a:defRPr>
            </a:lvl1pPr>
            <a:lvl2pPr lvl="1" rtl="0" algn="ctr">
              <a:spcBef>
                <a:spcPts val="0"/>
              </a:spcBef>
              <a:spcAft>
                <a:spcPts val="0"/>
              </a:spcAft>
              <a:buClr>
                <a:schemeClr val="lt2"/>
              </a:buClr>
              <a:buSzPts val="16000"/>
              <a:buNone/>
              <a:defRPr sz="16000">
                <a:solidFill>
                  <a:schemeClr val="lt2"/>
                </a:solidFill>
              </a:defRPr>
            </a:lvl2pPr>
            <a:lvl3pPr lvl="2" rtl="0" algn="ctr">
              <a:spcBef>
                <a:spcPts val="0"/>
              </a:spcBef>
              <a:spcAft>
                <a:spcPts val="0"/>
              </a:spcAft>
              <a:buClr>
                <a:schemeClr val="lt2"/>
              </a:buClr>
              <a:buSzPts val="16000"/>
              <a:buNone/>
              <a:defRPr sz="16000">
                <a:solidFill>
                  <a:schemeClr val="lt2"/>
                </a:solidFill>
              </a:defRPr>
            </a:lvl3pPr>
            <a:lvl4pPr lvl="3" rtl="0" algn="ctr">
              <a:spcBef>
                <a:spcPts val="0"/>
              </a:spcBef>
              <a:spcAft>
                <a:spcPts val="0"/>
              </a:spcAft>
              <a:buClr>
                <a:schemeClr val="lt2"/>
              </a:buClr>
              <a:buSzPts val="16000"/>
              <a:buNone/>
              <a:defRPr sz="16000">
                <a:solidFill>
                  <a:schemeClr val="lt2"/>
                </a:solidFill>
              </a:defRPr>
            </a:lvl4pPr>
            <a:lvl5pPr lvl="4" rtl="0" algn="ctr">
              <a:spcBef>
                <a:spcPts val="0"/>
              </a:spcBef>
              <a:spcAft>
                <a:spcPts val="0"/>
              </a:spcAft>
              <a:buClr>
                <a:schemeClr val="lt2"/>
              </a:buClr>
              <a:buSzPts val="16000"/>
              <a:buNone/>
              <a:defRPr sz="16000">
                <a:solidFill>
                  <a:schemeClr val="lt2"/>
                </a:solidFill>
              </a:defRPr>
            </a:lvl5pPr>
            <a:lvl6pPr lvl="5" rtl="0" algn="ctr">
              <a:spcBef>
                <a:spcPts val="0"/>
              </a:spcBef>
              <a:spcAft>
                <a:spcPts val="0"/>
              </a:spcAft>
              <a:buClr>
                <a:schemeClr val="lt2"/>
              </a:buClr>
              <a:buSzPts val="16000"/>
              <a:buNone/>
              <a:defRPr sz="16000">
                <a:solidFill>
                  <a:schemeClr val="lt2"/>
                </a:solidFill>
              </a:defRPr>
            </a:lvl6pPr>
            <a:lvl7pPr lvl="6" rtl="0" algn="ctr">
              <a:spcBef>
                <a:spcPts val="0"/>
              </a:spcBef>
              <a:spcAft>
                <a:spcPts val="0"/>
              </a:spcAft>
              <a:buClr>
                <a:schemeClr val="lt2"/>
              </a:buClr>
              <a:buSzPts val="16000"/>
              <a:buNone/>
              <a:defRPr sz="16000">
                <a:solidFill>
                  <a:schemeClr val="lt2"/>
                </a:solidFill>
              </a:defRPr>
            </a:lvl7pPr>
            <a:lvl8pPr lvl="7" rtl="0" algn="ctr">
              <a:spcBef>
                <a:spcPts val="0"/>
              </a:spcBef>
              <a:spcAft>
                <a:spcPts val="0"/>
              </a:spcAft>
              <a:buClr>
                <a:schemeClr val="lt2"/>
              </a:buClr>
              <a:buSzPts val="16000"/>
              <a:buNone/>
              <a:defRPr sz="16000">
                <a:solidFill>
                  <a:schemeClr val="lt2"/>
                </a:solidFill>
              </a:defRPr>
            </a:lvl8pPr>
            <a:lvl9pPr lvl="8" rtl="0" algn="ctr">
              <a:spcBef>
                <a:spcPts val="0"/>
              </a:spcBef>
              <a:spcAft>
                <a:spcPts val="0"/>
              </a:spcAft>
              <a:buClr>
                <a:schemeClr val="lt2"/>
              </a:buClr>
              <a:buSzPts val="16000"/>
              <a:buNone/>
              <a:defRPr sz="16000">
                <a:solidFill>
                  <a:schemeClr val="lt2"/>
                </a:solidFill>
              </a:defRPr>
            </a:lvl9pPr>
          </a:lstStyle>
          <a:p>
            <a:r>
              <a:t>xx%</a:t>
            </a:r>
          </a:p>
        </p:txBody>
      </p:sp>
      <p:sp>
        <p:nvSpPr>
          <p:cNvPr id="174" name="Google Shape;174;p35"/>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75" name="Google Shape;175;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76" name="Shape 176"/>
        <p:cNvGrpSpPr/>
        <p:nvPr/>
      </p:nvGrpSpPr>
      <p:grpSpPr>
        <a:xfrm>
          <a:off x="0" y="0"/>
          <a:ext cx="0" cy="0"/>
          <a:chOff x="0" y="0"/>
          <a:chExt cx="0" cy="0"/>
        </a:xfrm>
      </p:grpSpPr>
      <p:sp>
        <p:nvSpPr>
          <p:cNvPr id="177" name="Google Shape;177;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8" name="Shape 178"/>
        <p:cNvGrpSpPr/>
        <p:nvPr/>
      </p:nvGrpSpPr>
      <p:grpSpPr>
        <a:xfrm>
          <a:off x="0" y="0"/>
          <a:ext cx="0" cy="0"/>
          <a:chOff x="0" y="0"/>
          <a:chExt cx="0" cy="0"/>
        </a:xfrm>
      </p:grpSpPr>
      <p:sp>
        <p:nvSpPr>
          <p:cNvPr id="179" name="Google Shape;179;p3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80" name="Google Shape;180;p37"/>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181" name="Google Shape;181;p3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2" name="Google Shape;182;p3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3" name="Google Shape;183;p3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88" name="Shape 188"/>
        <p:cNvGrpSpPr/>
        <p:nvPr/>
      </p:nvGrpSpPr>
      <p:grpSpPr>
        <a:xfrm>
          <a:off x="0" y="0"/>
          <a:ext cx="0" cy="0"/>
          <a:chOff x="0" y="0"/>
          <a:chExt cx="0" cy="0"/>
        </a:xfrm>
      </p:grpSpPr>
      <p:sp>
        <p:nvSpPr>
          <p:cNvPr id="189" name="Google Shape;189;p39"/>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0" name="Google Shape;190;p39"/>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1" name="Google Shape;191;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2" name="Shape 192"/>
        <p:cNvGrpSpPr/>
        <p:nvPr/>
      </p:nvGrpSpPr>
      <p:grpSpPr>
        <a:xfrm>
          <a:off x="0" y="0"/>
          <a:ext cx="0" cy="0"/>
          <a:chOff x="0" y="0"/>
          <a:chExt cx="0" cy="0"/>
        </a:xfrm>
      </p:grpSpPr>
      <p:sp>
        <p:nvSpPr>
          <p:cNvPr id="193" name="Google Shape;193;p40"/>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4" name="Google Shape;194;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5" name="Shape 195"/>
        <p:cNvGrpSpPr/>
        <p:nvPr/>
      </p:nvGrpSpPr>
      <p:grpSpPr>
        <a:xfrm>
          <a:off x="0" y="0"/>
          <a:ext cx="0" cy="0"/>
          <a:chOff x="0" y="0"/>
          <a:chExt cx="0" cy="0"/>
        </a:xfrm>
      </p:grpSpPr>
      <p:sp>
        <p:nvSpPr>
          <p:cNvPr id="196" name="Google Shape;196;p4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7" name="Google Shape;197;p41"/>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8" name="Google Shape;198;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99" name="Shape 199"/>
        <p:cNvGrpSpPr/>
        <p:nvPr/>
      </p:nvGrpSpPr>
      <p:grpSpPr>
        <a:xfrm>
          <a:off x="0" y="0"/>
          <a:ext cx="0" cy="0"/>
          <a:chOff x="0" y="0"/>
          <a:chExt cx="0" cy="0"/>
        </a:xfrm>
      </p:grpSpPr>
      <p:sp>
        <p:nvSpPr>
          <p:cNvPr id="200" name="Google Shape;200;p4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1" name="Google Shape;201;p4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02" name="Google Shape;202;p42"/>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03" name="Google Shape;203;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4" name="Shape 204"/>
        <p:cNvGrpSpPr/>
        <p:nvPr/>
      </p:nvGrpSpPr>
      <p:grpSpPr>
        <a:xfrm>
          <a:off x="0" y="0"/>
          <a:ext cx="0" cy="0"/>
          <a:chOff x="0" y="0"/>
          <a:chExt cx="0" cy="0"/>
        </a:xfrm>
      </p:grpSpPr>
      <p:sp>
        <p:nvSpPr>
          <p:cNvPr id="205" name="Google Shape;205;p43"/>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6" name="Google Shape;206;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07" name="Shape 207"/>
        <p:cNvGrpSpPr/>
        <p:nvPr/>
      </p:nvGrpSpPr>
      <p:grpSpPr>
        <a:xfrm>
          <a:off x="0" y="0"/>
          <a:ext cx="0" cy="0"/>
          <a:chOff x="0" y="0"/>
          <a:chExt cx="0" cy="0"/>
        </a:xfrm>
      </p:grpSpPr>
      <p:sp>
        <p:nvSpPr>
          <p:cNvPr id="208" name="Google Shape;208;p4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9" name="Google Shape;209;p44"/>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0" name="Google Shape;210;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11" name="Shape 211"/>
        <p:cNvGrpSpPr/>
        <p:nvPr/>
      </p:nvGrpSpPr>
      <p:grpSpPr>
        <a:xfrm>
          <a:off x="0" y="0"/>
          <a:ext cx="0" cy="0"/>
          <a:chOff x="0" y="0"/>
          <a:chExt cx="0" cy="0"/>
        </a:xfrm>
      </p:grpSpPr>
      <p:sp>
        <p:nvSpPr>
          <p:cNvPr id="212" name="Google Shape;212;p45"/>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13" name="Google Shape;213;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14" name="Shape 214"/>
        <p:cNvGrpSpPr/>
        <p:nvPr/>
      </p:nvGrpSpPr>
      <p:grpSpPr>
        <a:xfrm>
          <a:off x="0" y="0"/>
          <a:ext cx="0" cy="0"/>
          <a:chOff x="0" y="0"/>
          <a:chExt cx="0" cy="0"/>
        </a:xfrm>
      </p:grpSpPr>
      <p:sp>
        <p:nvSpPr>
          <p:cNvPr id="215" name="Google Shape;215;p4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6"/>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17" name="Google Shape;217;p46"/>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8" name="Google Shape;218;p46"/>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219" name="Google Shape;219;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20" name="Shape 220"/>
        <p:cNvGrpSpPr/>
        <p:nvPr/>
      </p:nvGrpSpPr>
      <p:grpSpPr>
        <a:xfrm>
          <a:off x="0" y="0"/>
          <a:ext cx="0" cy="0"/>
          <a:chOff x="0" y="0"/>
          <a:chExt cx="0" cy="0"/>
        </a:xfrm>
      </p:grpSpPr>
      <p:sp>
        <p:nvSpPr>
          <p:cNvPr id="221" name="Google Shape;221;p4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222" name="Google Shape;222;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23" name="Shape 223"/>
        <p:cNvGrpSpPr/>
        <p:nvPr/>
      </p:nvGrpSpPr>
      <p:grpSpPr>
        <a:xfrm>
          <a:off x="0" y="0"/>
          <a:ext cx="0" cy="0"/>
          <a:chOff x="0" y="0"/>
          <a:chExt cx="0" cy="0"/>
        </a:xfrm>
      </p:grpSpPr>
      <p:sp>
        <p:nvSpPr>
          <p:cNvPr id="224" name="Google Shape;224;p4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5" name="Google Shape;225;p48"/>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26" name="Google Shape;226;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7" name="Shape 227"/>
        <p:cNvGrpSpPr/>
        <p:nvPr/>
      </p:nvGrpSpPr>
      <p:grpSpPr>
        <a:xfrm>
          <a:off x="0" y="0"/>
          <a:ext cx="0" cy="0"/>
          <a:chOff x="0" y="0"/>
          <a:chExt cx="0" cy="0"/>
        </a:xfrm>
      </p:grpSpPr>
      <p:sp>
        <p:nvSpPr>
          <p:cNvPr id="228" name="Google Shape;228;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theme" Target="../theme/theme3.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127" name="Google Shape;127;p25"/>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128" name="Google Shape;12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Economica"/>
                <a:ea typeface="Economica"/>
                <a:cs typeface="Economica"/>
                <a:sym typeface="Economica"/>
              </a:defRPr>
            </a:lvl1pPr>
            <a:lvl2pPr lvl="1" rtl="0" algn="r">
              <a:buNone/>
              <a:defRPr sz="1000">
                <a:solidFill>
                  <a:schemeClr val="dk1"/>
                </a:solidFill>
                <a:latin typeface="Economica"/>
                <a:ea typeface="Economica"/>
                <a:cs typeface="Economica"/>
                <a:sym typeface="Economica"/>
              </a:defRPr>
            </a:lvl2pPr>
            <a:lvl3pPr lvl="2" rtl="0" algn="r">
              <a:buNone/>
              <a:defRPr sz="1000">
                <a:solidFill>
                  <a:schemeClr val="dk1"/>
                </a:solidFill>
                <a:latin typeface="Economica"/>
                <a:ea typeface="Economica"/>
                <a:cs typeface="Economica"/>
                <a:sym typeface="Economica"/>
              </a:defRPr>
            </a:lvl3pPr>
            <a:lvl4pPr lvl="3" rtl="0" algn="r">
              <a:buNone/>
              <a:defRPr sz="1000">
                <a:solidFill>
                  <a:schemeClr val="dk1"/>
                </a:solidFill>
                <a:latin typeface="Economica"/>
                <a:ea typeface="Economica"/>
                <a:cs typeface="Economica"/>
                <a:sym typeface="Economica"/>
              </a:defRPr>
            </a:lvl4pPr>
            <a:lvl5pPr lvl="4" rtl="0" algn="r">
              <a:buNone/>
              <a:defRPr sz="1000">
                <a:solidFill>
                  <a:schemeClr val="dk1"/>
                </a:solidFill>
                <a:latin typeface="Economica"/>
                <a:ea typeface="Economica"/>
                <a:cs typeface="Economica"/>
                <a:sym typeface="Economica"/>
              </a:defRPr>
            </a:lvl5pPr>
            <a:lvl6pPr lvl="5" rtl="0" algn="r">
              <a:buNone/>
              <a:defRPr sz="1000">
                <a:solidFill>
                  <a:schemeClr val="dk1"/>
                </a:solidFill>
                <a:latin typeface="Economica"/>
                <a:ea typeface="Economica"/>
                <a:cs typeface="Economica"/>
                <a:sym typeface="Economica"/>
              </a:defRPr>
            </a:lvl6pPr>
            <a:lvl7pPr lvl="6" rtl="0" algn="r">
              <a:buNone/>
              <a:defRPr sz="1000">
                <a:solidFill>
                  <a:schemeClr val="dk1"/>
                </a:solidFill>
                <a:latin typeface="Economica"/>
                <a:ea typeface="Economica"/>
                <a:cs typeface="Economica"/>
                <a:sym typeface="Economica"/>
              </a:defRPr>
            </a:lvl7pPr>
            <a:lvl8pPr lvl="7" rtl="0" algn="r">
              <a:buNone/>
              <a:defRPr sz="1000">
                <a:solidFill>
                  <a:schemeClr val="dk1"/>
                </a:solidFill>
                <a:latin typeface="Economica"/>
                <a:ea typeface="Economica"/>
                <a:cs typeface="Economica"/>
                <a:sym typeface="Economica"/>
              </a:defRPr>
            </a:lvl8pPr>
            <a:lvl9pPr lvl="8" rtl="0"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184" name="Shape 184"/>
        <p:cNvGrpSpPr/>
        <p:nvPr/>
      </p:nvGrpSpPr>
      <p:grpSpPr>
        <a:xfrm>
          <a:off x="0" y="0"/>
          <a:ext cx="0" cy="0"/>
          <a:chOff x="0" y="0"/>
          <a:chExt cx="0" cy="0"/>
        </a:xfrm>
      </p:grpSpPr>
      <p:sp>
        <p:nvSpPr>
          <p:cNvPr id="185" name="Google Shape;185;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6" name="Google Shape;186;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187" name="Google Shape;18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0.xml"/><Relationship Id="rId3" Type="http://schemas.openxmlformats.org/officeDocument/2006/relationships/image" Target="../media/image2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1.xml"/><Relationship Id="rId3" Type="http://schemas.openxmlformats.org/officeDocument/2006/relationships/image" Target="../media/image2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2.xml"/><Relationship Id="rId3" Type="http://schemas.openxmlformats.org/officeDocument/2006/relationships/image" Target="../media/image2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3.xml"/><Relationship Id="rId3" Type="http://schemas.openxmlformats.org/officeDocument/2006/relationships/image" Target="../media/image2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4.xml"/><Relationship Id="rId3" Type="http://schemas.openxmlformats.org/officeDocument/2006/relationships/image" Target="../media/image2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5.xml"/><Relationship Id="rId3" Type="http://schemas.openxmlformats.org/officeDocument/2006/relationships/image" Target="../media/image2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2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image" Target="../media/image2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 Id="rId3" Type="http://schemas.openxmlformats.org/officeDocument/2006/relationships/image" Target="../media/image2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 Id="rId3" Type="http://schemas.openxmlformats.org/officeDocument/2006/relationships/image" Target="../media/image3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image" Target="../media/image2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 Id="rId3" Type="http://schemas.openxmlformats.org/officeDocument/2006/relationships/image" Target="../media/image2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 Id="rId3" Type="http://schemas.openxmlformats.org/officeDocument/2006/relationships/image" Target="../media/image2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2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image" Target="../media/image2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 Id="rId3" Type="http://schemas.openxmlformats.org/officeDocument/2006/relationships/image" Target="../media/image2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 Id="rId3" Type="http://schemas.openxmlformats.org/officeDocument/2006/relationships/image" Target="../media/image2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 Id="rId3" Type="http://schemas.openxmlformats.org/officeDocument/2006/relationships/image" Target="../media/image4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 Id="rId3" Type="http://schemas.openxmlformats.org/officeDocument/2006/relationships/image" Target="../media/image2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 Id="rId3" Type="http://schemas.openxmlformats.org/officeDocument/2006/relationships/image" Target="../media/image2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 Id="rId3" Type="http://schemas.openxmlformats.org/officeDocument/2006/relationships/image" Target="../media/image2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image" Target="../media/image2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 Id="rId3" Type="http://schemas.openxmlformats.org/officeDocument/2006/relationships/image" Target="../media/image2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 Id="rId3" Type="http://schemas.openxmlformats.org/officeDocument/2006/relationships/image" Target="../media/image4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8.xml"/><Relationship Id="rId3" Type="http://schemas.openxmlformats.org/officeDocument/2006/relationships/image" Target="../media/image4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9.xml"/><Relationship Id="rId3"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0.xml"/><Relationship Id="rId3" Type="http://schemas.openxmlformats.org/officeDocument/2006/relationships/image" Target="../media/image4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1.xml"/><Relationship Id="rId3" Type="http://schemas.openxmlformats.org/officeDocument/2006/relationships/image" Target="../media/image4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5.xml"/><Relationship Id="rId3" Type="http://schemas.openxmlformats.org/officeDocument/2006/relationships/image" Target="../media/image3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3.xml"/><Relationship Id="rId3" Type="http://schemas.openxmlformats.org/officeDocument/2006/relationships/image" Target="../media/image4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4.xml"/><Relationship Id="rId3" Type="http://schemas.openxmlformats.org/officeDocument/2006/relationships/image" Target="../media/image4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7.xml"/><Relationship Id="rId3" Type="http://schemas.openxmlformats.org/officeDocument/2006/relationships/image" Target="../media/image4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82.xml"/><Relationship Id="rId3" Type="http://schemas.openxmlformats.org/officeDocument/2006/relationships/image" Target="../media/image46.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5.xml"/><Relationship Id="rId3" Type="http://schemas.openxmlformats.org/officeDocument/2006/relationships/hyperlink" Target="https://psychologicalsciences.unimelb.edu.au/research/hubs/chdh/ccs/resources-and-reading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6.xml"/><Relationship Id="rId3" Type="http://schemas.openxmlformats.org/officeDocument/2006/relationships/hyperlink" Target="https://bit.ly/2IHVd4Z" TargetMode="External"/><Relationship Id="rId4" Type="http://schemas.openxmlformats.org/officeDocument/2006/relationships/hyperlink" Target="http://github.com/jjanuar/rmhipals2019"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7.xml"/><Relationship Id="rId3" Type="http://schemas.openxmlformats.org/officeDocument/2006/relationships/image" Target="../media/image2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8.xml"/><Relationship Id="rId3" Type="http://schemas.openxmlformats.org/officeDocument/2006/relationships/image" Target="../media/image2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2.xml"/><Relationship Id="rId3" Type="http://schemas.openxmlformats.org/officeDocument/2006/relationships/image" Target="../media/image23.png"/><Relationship Id="rId4" Type="http://schemas.openxmlformats.org/officeDocument/2006/relationships/image" Target="../media/image2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8.xml"/><Relationship Id="rId3" Type="http://schemas.openxmlformats.org/officeDocument/2006/relationships/image" Target="../media/image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9.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6.xml"/><Relationship Id="rId3" Type="http://schemas.openxmlformats.org/officeDocument/2006/relationships/image" Target="../media/image3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7.xml"/><Relationship Id="rId3" Type="http://schemas.openxmlformats.org/officeDocument/2006/relationships/image" Target="../media/image2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8.xml"/><Relationship Id="rId3" Type="http://schemas.openxmlformats.org/officeDocument/2006/relationships/image" Target="../media/image2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9.xml"/><Relationship Id="rId3" Type="http://schemas.openxmlformats.org/officeDocument/2006/relationships/image" Target="../media/image26.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0.xml"/><Relationship Id="rId3" Type="http://schemas.openxmlformats.org/officeDocument/2006/relationships/image" Target="../media/image3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1.xml"/><Relationship Id="rId3" Type="http://schemas.openxmlformats.org/officeDocument/2006/relationships/image" Target="../media/image3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2.xml"/><Relationship Id="rId3" Type="http://schemas.openxmlformats.org/officeDocument/2006/relationships/image" Target="../media/image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3.xml"/><Relationship Id="rId3" Type="http://schemas.openxmlformats.org/officeDocument/2006/relationships/image" Target="../media/image3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4.xml"/><Relationship Id="rId3" Type="http://schemas.openxmlformats.org/officeDocument/2006/relationships/image" Target="../media/image3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7.xml"/><Relationship Id="rId3" Type="http://schemas.openxmlformats.org/officeDocument/2006/relationships/image" Target="../media/image34.jpg"/><Relationship Id="rId4" Type="http://schemas.openxmlformats.org/officeDocument/2006/relationships/image" Target="../media/image25.gif"/><Relationship Id="rId5" Type="http://schemas.openxmlformats.org/officeDocument/2006/relationships/image" Target="../media/image38.gi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8.xml"/><Relationship Id="rId3" Type="http://schemas.openxmlformats.org/officeDocument/2006/relationships/image" Target="../media/image2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50"/>
          <p:cNvSpPr txBox="1"/>
          <p:nvPr>
            <p:ph type="ctrTitle"/>
          </p:nvPr>
        </p:nvSpPr>
        <p:spPr>
          <a:xfrm>
            <a:off x="2492775" y="2712588"/>
            <a:ext cx="4307700" cy="81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RMHI </a:t>
            </a:r>
            <a:r>
              <a:rPr lang="en" sz="3600"/>
              <a:t>PALS</a:t>
            </a:r>
            <a:endParaRPr sz="3600"/>
          </a:p>
        </p:txBody>
      </p:sp>
      <p:sp>
        <p:nvSpPr>
          <p:cNvPr id="234" name="Google Shape;234;p50"/>
          <p:cNvSpPr txBox="1"/>
          <p:nvPr>
            <p:ph idx="1" type="subTitle"/>
          </p:nvPr>
        </p:nvSpPr>
        <p:spPr>
          <a:xfrm>
            <a:off x="2586525" y="3744625"/>
            <a:ext cx="4120200" cy="5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Thursday 6th June 10AM-1PM</a:t>
            </a:r>
            <a:endParaRPr sz="1600"/>
          </a:p>
        </p:txBody>
      </p:sp>
      <p:pic>
        <p:nvPicPr>
          <p:cNvPr id="235" name="Google Shape;235;p50"/>
          <p:cNvPicPr preferRelativeResize="0"/>
          <p:nvPr/>
        </p:nvPicPr>
        <p:blipFill>
          <a:blip r:embed="rId3">
            <a:alphaModFix/>
          </a:blip>
          <a:stretch>
            <a:fillRect/>
          </a:stretch>
        </p:blipFill>
        <p:spPr>
          <a:xfrm>
            <a:off x="3771150" y="1037325"/>
            <a:ext cx="1601707" cy="1534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Google Shape;290;p59"/>
          <p:cNvPicPr preferRelativeResize="0"/>
          <p:nvPr/>
        </p:nvPicPr>
        <p:blipFill>
          <a:blip r:embed="rId3">
            <a:alphaModFix/>
          </a:blip>
          <a:stretch>
            <a:fillRect/>
          </a:stretch>
        </p:blipFill>
        <p:spPr>
          <a:xfrm>
            <a:off x="1495200" y="150850"/>
            <a:ext cx="6052250" cy="44892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pic>
        <p:nvPicPr>
          <p:cNvPr id="826" name="Google Shape;826;p149"/>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graphicFrame>
        <p:nvGraphicFramePr>
          <p:cNvPr id="827" name="Google Shape;827;p149"/>
          <p:cNvGraphicFramePr/>
          <p:nvPr/>
        </p:nvGraphicFramePr>
        <p:xfrm>
          <a:off x="1643063" y="1607344"/>
          <a:ext cx="3000000" cy="3000000"/>
        </p:xfrm>
        <a:graphic>
          <a:graphicData uri="http://schemas.openxmlformats.org/drawingml/2006/table">
            <a:tbl>
              <a:tblPr bandRow="1" firstCol="1" firstRow="1" lastCol="1" lastRow="1">
                <a:noFill/>
                <a:tableStyleId>{1DED934C-3320-4803-8C8B-E728F2CAC8C5}</a:tableStyleId>
              </a:tblPr>
              <a:tblGrid>
                <a:gridCol w="1059650"/>
                <a:gridCol w="1059650"/>
                <a:gridCol w="1059650"/>
                <a:gridCol w="1059650"/>
                <a:gridCol w="1059650"/>
                <a:gridCol w="1059650"/>
              </a:tblGrid>
              <a:tr h="629675">
                <a:tc>
                  <a:txBody>
                    <a:bodyPr>
                      <a:noAutofit/>
                    </a:bodyPr>
                    <a:lstStyle/>
                    <a:p>
                      <a:pPr indent="0" lvl="0" marL="0" marR="0" rtl="0" algn="ctr">
                        <a:spcBef>
                          <a:spcPts val="0"/>
                        </a:spcBef>
                        <a:spcAft>
                          <a:spcPts val="0"/>
                        </a:spcAft>
                        <a:buNone/>
                      </a:pPr>
                      <a:r>
                        <a:t/>
                      </a:r>
                      <a:endParaRPr sz="1400" u="none" cap="none" strike="noStrike"/>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Sz</a:t>
                      </a:r>
                      <a:endParaRPr sz="1100"/>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Sf</a:t>
                      </a:r>
                      <a:endParaRPr sz="1400" u="none" cap="none" strike="noStrike"/>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Bp</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400" u="none" cap="none" strike="noStrike"/>
                        <a:t>MarginalMeans</a:t>
                      </a:r>
                      <a:endParaRPr sz="1400" u="none" cap="none" strike="noStrike"/>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rPr lang="en" sz="1400" u="none" cap="none" strike="noStrike"/>
                        <a:t>MarginalEffects</a:t>
                      </a:r>
                      <a:endParaRPr sz="1400" u="none" cap="none" strike="noStrike"/>
                    </a:p>
                  </a:txBody>
                  <a:tcPr marT="34275" marB="34275" marR="91450" marL="91450"/>
                </a:tc>
              </a:tr>
              <a:tr h="364800">
                <a:tc>
                  <a:txBody>
                    <a:bodyPr>
                      <a:noAutofit/>
                    </a:bodyPr>
                    <a:lstStyle/>
                    <a:p>
                      <a:pPr indent="0" lvl="0" marL="0" marR="0" rtl="0" algn="ctr">
                        <a:lnSpc>
                          <a:spcPct val="100000"/>
                        </a:lnSpc>
                        <a:spcBef>
                          <a:spcPts val="0"/>
                        </a:spcBef>
                        <a:spcAft>
                          <a:spcPts val="0"/>
                        </a:spcAft>
                        <a:buClr>
                          <a:schemeClr val="dk1"/>
                        </a:buClr>
                        <a:buSzPts val="1400"/>
                        <a:buFont typeface="Calibri"/>
                        <a:buNone/>
                      </a:pPr>
                      <a:r>
                        <a:rPr lang="en" sz="1400" u="none" cap="none" strike="noStrike"/>
                        <a:t>Males</a:t>
                      </a:r>
                      <a:endParaRPr sz="1100"/>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solidFill>
                            <a:srgbClr val="C00000"/>
                          </a:solidFill>
                        </a:rPr>
                        <a:t>48.73</a:t>
                      </a:r>
                      <a:endParaRPr sz="1100"/>
                    </a:p>
                  </a:txBody>
                  <a:tcPr marT="34275" marB="34275" marR="91450" marL="91450">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27.20</a:t>
                      </a:r>
                      <a:endParaRPr sz="1100"/>
                    </a:p>
                  </a:txBody>
                  <a:tcPr marT="34275" marB="34275" marR="91450" marL="91450">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11.97</a:t>
                      </a:r>
                      <a:endParaRPr sz="1100"/>
                    </a:p>
                  </a:txBody>
                  <a:tcPr marT="34275" marB="34275" marR="91450" marL="91450">
                    <a:lnR cap="flat" cmpd="sng" w="19050">
                      <a:solidFill>
                        <a:schemeClr val="lt1"/>
                      </a:solidFill>
                      <a:prstDash val="solid"/>
                      <a:round/>
                      <a:headEnd len="sm" w="sm" type="none"/>
                      <a:tailEnd len="sm" w="sm" type="none"/>
                    </a:lnR>
                    <a:solidFill>
                      <a:srgbClr val="F2F2F2"/>
                    </a:solidFill>
                  </a:tcPr>
                </a:tc>
                <a:tc>
                  <a:txBody>
                    <a:bodyPr>
                      <a:noAutofit/>
                    </a:bodyPr>
                    <a:lstStyle/>
                    <a:p>
                      <a:pPr indent="0" lvl="0" marL="0" marR="0" rtl="0" algn="ctr">
                        <a:lnSpc>
                          <a:spcPct val="100000"/>
                        </a:lnSpc>
                        <a:spcBef>
                          <a:spcPts val="0"/>
                        </a:spcBef>
                        <a:spcAft>
                          <a:spcPts val="0"/>
                        </a:spcAft>
                        <a:buClr>
                          <a:schemeClr val="lt1"/>
                        </a:buClr>
                        <a:buSzPts val="1400"/>
                        <a:buFont typeface="Calibri"/>
                        <a:buNone/>
                      </a:pPr>
                      <a:r>
                        <a:rPr b="1" lang="en" sz="1400" u="none" cap="none" strike="noStrike">
                          <a:solidFill>
                            <a:schemeClr val="lt1"/>
                          </a:solidFill>
                        </a:rPr>
                        <a:t>29.30</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p>
                  </a:txBody>
                  <a:tcPr marT="34275" marB="34275" marR="91450" marL="91450">
                    <a:lnL cap="flat" cmpd="sng" w="38100">
                      <a:solidFill>
                        <a:schemeClr val="lt1"/>
                      </a:solidFill>
                      <a:prstDash val="solid"/>
                      <a:round/>
                      <a:headEnd len="sm" w="sm" type="none"/>
                      <a:tailEnd len="sm" w="sm" type="none"/>
                    </a:lnL>
                    <a:solidFill>
                      <a:srgbClr val="595959"/>
                    </a:solidFill>
                  </a:tcPr>
                </a:tc>
              </a:tr>
              <a:tr h="364800">
                <a:tc>
                  <a:txBody>
                    <a:bodyPr>
                      <a:noAutofit/>
                    </a:bodyPr>
                    <a:lstStyle/>
                    <a:p>
                      <a:pPr indent="0" lvl="0" marL="0" marR="0" rtl="0" algn="ctr">
                        <a:spcBef>
                          <a:spcPts val="0"/>
                        </a:spcBef>
                        <a:spcAft>
                          <a:spcPts val="0"/>
                        </a:spcAft>
                        <a:buNone/>
                      </a:pPr>
                      <a:r>
                        <a:rPr lang="en" sz="1400" u="none" cap="none" strike="noStrike"/>
                        <a:t>Females</a:t>
                      </a:r>
                      <a:endParaRPr sz="1400" u="none" cap="none" strike="noStrike">
                        <a:solidFill>
                          <a:srgbClr val="C00000"/>
                        </a:solidFill>
                      </a:endParaRPr>
                    </a:p>
                  </a:txBody>
                  <a:tcPr marT="34275" marB="34275" marR="91450" marL="91450">
                    <a:lnB cap="flat" cmpd="sng" w="1905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 sz="1400" u="none" cap="none" strike="noStrike">
                          <a:solidFill>
                            <a:srgbClr val="C00000"/>
                          </a:solidFill>
                        </a:rPr>
                        <a:t>27.17</a:t>
                      </a:r>
                      <a:endParaRPr sz="1100"/>
                    </a:p>
                  </a:txBody>
                  <a:tcPr marT="34275" marB="34275" marR="91450" marL="91450">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11.17</a:t>
                      </a:r>
                      <a:endParaRPr sz="1100"/>
                    </a:p>
                  </a:txBody>
                  <a:tcPr marT="34275" marB="34275" marR="91450" marL="91450">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10.33</a:t>
                      </a:r>
                      <a:endParaRPr sz="1100"/>
                    </a:p>
                  </a:txBody>
                  <a:tcPr marT="34275" marB="34275" marR="91450" marL="91450">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lnSpc>
                          <a:spcPct val="100000"/>
                        </a:lnSpc>
                        <a:spcBef>
                          <a:spcPts val="0"/>
                        </a:spcBef>
                        <a:spcAft>
                          <a:spcPts val="0"/>
                        </a:spcAft>
                        <a:buClr>
                          <a:schemeClr val="lt1"/>
                        </a:buClr>
                        <a:buSzPts val="1400"/>
                        <a:buFont typeface="Calibri"/>
                        <a:buNone/>
                      </a:pPr>
                      <a:r>
                        <a:rPr b="1" lang="en" sz="1400" u="none" cap="none" strike="noStrike">
                          <a:solidFill>
                            <a:schemeClr val="lt1"/>
                          </a:solidFill>
                        </a:rPr>
                        <a:t>16.22</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p>
                  </a:txBody>
                  <a:tcPr marT="34275" marB="34275" marR="91450" marL="91450">
                    <a:lnL cap="flat" cmpd="sng" w="38100">
                      <a:solidFill>
                        <a:schemeClr val="lt1"/>
                      </a:solidFill>
                      <a:prstDash val="solid"/>
                      <a:round/>
                      <a:headEnd len="sm" w="sm" type="none"/>
                      <a:tailEnd len="sm" w="sm" type="none"/>
                    </a:lnL>
                    <a:solidFill>
                      <a:srgbClr val="595959"/>
                    </a:solidFill>
                  </a:tcPr>
                </a:tc>
              </a:tr>
              <a:tr h="480050">
                <a:tc>
                  <a:txBody>
                    <a:bodyPr>
                      <a:noAutofit/>
                    </a:bodyPr>
                    <a:lstStyle/>
                    <a:p>
                      <a:pPr indent="0" lvl="0" marL="0" marR="0" rtl="0" algn="ctr">
                        <a:spcBef>
                          <a:spcPts val="0"/>
                        </a:spcBef>
                        <a:spcAft>
                          <a:spcPts val="0"/>
                        </a:spcAft>
                        <a:buNone/>
                      </a:pPr>
                      <a:r>
                        <a:rPr lang="en" sz="1400" u="none" cap="none" strike="noStrike">
                          <a:solidFill>
                            <a:schemeClr val="lt1"/>
                          </a:solidFill>
                        </a:rPr>
                        <a:t>MarginalMeans</a:t>
                      </a:r>
                      <a:endParaRPr sz="1400" u="none" cap="none" strike="noStrike">
                        <a:solidFill>
                          <a:schemeClr val="lt1"/>
                        </a:solidFill>
                      </a:endParaRPr>
                    </a:p>
                  </a:txBody>
                  <a:tcPr marT="34275" marB="34275" marR="91450" marL="91450">
                    <a:lnT cap="flat" cmpd="sng" w="19050">
                      <a:solidFill>
                        <a:schemeClr val="lt1"/>
                      </a:solidFill>
                      <a:prstDash val="solid"/>
                      <a:round/>
                      <a:headEnd len="sm" w="sm" type="none"/>
                      <a:tailEnd len="sm" w="sm" type="none"/>
                    </a:lnT>
                  </a:tcPr>
                </a:tc>
                <a:tc>
                  <a:txBody>
                    <a:bodyPr>
                      <a:noAutofit/>
                    </a:bodyPr>
                    <a:lstStyle/>
                    <a:p>
                      <a:pPr indent="0" lvl="0" marL="0" marR="0" rtl="0" algn="ctr">
                        <a:spcBef>
                          <a:spcPts val="0"/>
                        </a:spcBef>
                        <a:spcAft>
                          <a:spcPts val="0"/>
                        </a:spcAft>
                        <a:buNone/>
                      </a:pPr>
                      <a:r>
                        <a:rPr b="1" lang="en" sz="1400" u="none" cap="none" strike="noStrike">
                          <a:solidFill>
                            <a:schemeClr val="lt1"/>
                          </a:solidFill>
                        </a:rPr>
                        <a:t>37.95</a:t>
                      </a:r>
                      <a:endParaRPr sz="1100"/>
                    </a:p>
                  </a:txBody>
                  <a:tcPr marT="34275" marB="34275" marR="91450" marL="91450">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400" u="none" cap="none" strike="noStrike">
                          <a:solidFill>
                            <a:schemeClr val="lt1"/>
                          </a:solidFill>
                        </a:rPr>
                        <a:t>19.18</a:t>
                      </a:r>
                      <a:endParaRPr sz="1100"/>
                    </a:p>
                  </a:txBody>
                  <a:tcPr marT="34275" marB="34275" marR="91450" marL="91450">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400" u="none" cap="none" strike="noStrike">
                          <a:solidFill>
                            <a:schemeClr val="lt1"/>
                          </a:solidFill>
                        </a:rPr>
                        <a:t>11.15</a:t>
                      </a:r>
                      <a:endParaRPr sz="1100"/>
                    </a:p>
                  </a:txBody>
                  <a:tcPr marT="34275" marB="34275" marR="91450" marL="91450">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00B050"/>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lnL cap="flat" cmpd="sng" w="38100">
                      <a:solidFill>
                        <a:schemeClr val="lt1"/>
                      </a:solidFill>
                      <a:prstDash val="solid"/>
                      <a:round/>
                      <a:headEnd len="sm" w="sm" type="none"/>
                      <a:tailEnd len="sm" w="sm" type="none"/>
                    </a:lnL>
                    <a:solidFill>
                      <a:schemeClr val="lt1"/>
                    </a:solidFill>
                  </a:tcPr>
                </a:tc>
              </a:tr>
              <a:tr h="480050">
                <a:tc>
                  <a:txBody>
                    <a:bodyPr>
                      <a:noAutofit/>
                    </a:bodyPr>
                    <a:lstStyle/>
                    <a:p>
                      <a:pPr indent="0" lvl="0" marL="0" marR="0" rtl="0" algn="ctr">
                        <a:spcBef>
                          <a:spcPts val="0"/>
                        </a:spcBef>
                        <a:spcAft>
                          <a:spcPts val="0"/>
                        </a:spcAft>
                        <a:buNone/>
                      </a:pPr>
                      <a:r>
                        <a:rPr lang="en" sz="1400" u="none" cap="none" strike="noStrike">
                          <a:solidFill>
                            <a:schemeClr val="lt1"/>
                          </a:solidFill>
                        </a:rPr>
                        <a:t>MarginalEffects</a:t>
                      </a:r>
                      <a:endParaRPr sz="1400" u="none" cap="none" strike="noStrike">
                        <a:solidFill>
                          <a:schemeClr val="lt1"/>
                        </a:solidFill>
                      </a:endParaRPr>
                    </a:p>
                  </a:txBody>
                  <a:tcPr marT="34275" marB="34275" marR="91450" marL="91450"/>
                </a:tc>
                <a:tc>
                  <a:txBody>
                    <a:bodyPr>
                      <a:noAutofit/>
                    </a:bodyPr>
                    <a:lstStyle/>
                    <a:p>
                      <a:pPr indent="0" lvl="0" marL="0" marR="0" rtl="0" algn="ctr">
                        <a:spcBef>
                          <a:spcPts val="0"/>
                        </a:spcBef>
                        <a:spcAft>
                          <a:spcPts val="0"/>
                        </a:spcAft>
                        <a:buNone/>
                      </a:pPr>
                      <a:r>
                        <a:t/>
                      </a:r>
                      <a:endParaRPr sz="1400" u="none" cap="none" strike="noStrike">
                        <a:solidFill>
                          <a:schemeClr val="lt1"/>
                        </a:solidFill>
                      </a:endParaRPr>
                    </a:p>
                  </a:txBody>
                  <a:tcPr marT="34275" marB="34275" marR="91450" marL="91450">
                    <a:solidFill>
                      <a:srgbClr val="595959"/>
                    </a:solidFill>
                  </a:tcPr>
                </a:tc>
                <a:tc>
                  <a:txBody>
                    <a:bodyPr>
                      <a:noAutofit/>
                    </a:bodyPr>
                    <a:lstStyle/>
                    <a:p>
                      <a:pPr indent="0" lvl="0" marL="0" marR="0" rtl="0" algn="ctr">
                        <a:spcBef>
                          <a:spcPts val="0"/>
                        </a:spcBef>
                        <a:spcAft>
                          <a:spcPts val="0"/>
                        </a:spcAft>
                        <a:buNone/>
                      </a:pPr>
                      <a:r>
                        <a:t/>
                      </a:r>
                      <a:endParaRPr sz="1400" u="none" cap="none" strike="noStrike">
                        <a:solidFill>
                          <a:schemeClr val="lt1"/>
                        </a:solidFill>
                      </a:endParaRPr>
                    </a:p>
                  </a:txBody>
                  <a:tcPr marT="34275" marB="34275" marR="91450" marL="91450">
                    <a:solidFill>
                      <a:srgbClr val="595959"/>
                    </a:solidFill>
                  </a:tcPr>
                </a:tc>
                <a:tc>
                  <a:txBody>
                    <a:bodyPr>
                      <a:noAutofit/>
                    </a:bodyPr>
                    <a:lstStyle/>
                    <a:p>
                      <a:pPr indent="0" lvl="0" marL="0" marR="0" rtl="0" algn="ctr">
                        <a:spcBef>
                          <a:spcPts val="0"/>
                        </a:spcBef>
                        <a:spcAft>
                          <a:spcPts val="0"/>
                        </a:spcAft>
                        <a:buNone/>
                      </a:pPr>
                      <a:r>
                        <a:t/>
                      </a:r>
                      <a:endParaRPr sz="1400" u="none" cap="none" strike="noStrike">
                        <a:solidFill>
                          <a:schemeClr val="lt1"/>
                        </a:solidFill>
                      </a:endParaRPr>
                    </a:p>
                  </a:txBody>
                  <a:tcPr marT="34275" marB="34275" marR="91450" marL="91450">
                    <a:solidFill>
                      <a:srgbClr val="595959"/>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solidFill>
                      <a:schemeClr val="lt1"/>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solidFill>
                      <a:schemeClr val="lt1"/>
                    </a:solidFill>
                  </a:tcPr>
                </a:tc>
              </a:tr>
            </a:tbl>
          </a:graphicData>
        </a:graphic>
      </p:graphicFrame>
      <p:sp>
        <p:nvSpPr>
          <p:cNvPr id="828" name="Google Shape;828;p149"/>
          <p:cNvSpPr/>
          <p:nvPr/>
        </p:nvSpPr>
        <p:spPr>
          <a:xfrm>
            <a:off x="0" y="3627502"/>
            <a:ext cx="1587600" cy="1335600"/>
          </a:xfrm>
          <a:prstGeom prst="wedgeRoundRectCallout">
            <a:avLst>
              <a:gd fmla="val 50648" name="adj1"/>
              <a:gd fmla="val -81293" name="adj2"/>
              <a:gd fmla="val 16667" name="adj3"/>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Means for each level of </a:t>
            </a:r>
            <a:r>
              <a:rPr i="1" lang="en" sz="1800">
                <a:solidFill>
                  <a:schemeClr val="dk1"/>
                </a:solidFill>
                <a:latin typeface="Calibri"/>
                <a:ea typeface="Calibri"/>
                <a:cs typeface="Calibri"/>
                <a:sym typeface="Calibri"/>
              </a:rPr>
              <a:t>Diagnosis </a:t>
            </a:r>
            <a:r>
              <a:rPr lang="en" sz="1800">
                <a:solidFill>
                  <a:schemeClr val="dk1"/>
                </a:solidFill>
                <a:latin typeface="Calibri"/>
                <a:ea typeface="Calibri"/>
                <a:cs typeface="Calibri"/>
                <a:sym typeface="Calibri"/>
              </a:rPr>
              <a:t>irrespective of </a:t>
            </a:r>
            <a:r>
              <a:rPr i="1" lang="en" sz="1800">
                <a:solidFill>
                  <a:schemeClr val="dk1"/>
                </a:solidFill>
                <a:latin typeface="Calibri"/>
                <a:ea typeface="Calibri"/>
                <a:cs typeface="Calibri"/>
                <a:sym typeface="Calibri"/>
              </a:rPr>
              <a:t>Sex</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pic>
        <p:nvPicPr>
          <p:cNvPr id="833" name="Google Shape;833;p150"/>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graphicFrame>
        <p:nvGraphicFramePr>
          <p:cNvPr id="834" name="Google Shape;834;p150"/>
          <p:cNvGraphicFramePr/>
          <p:nvPr/>
        </p:nvGraphicFramePr>
        <p:xfrm>
          <a:off x="1643063" y="1607344"/>
          <a:ext cx="3000000" cy="3000000"/>
        </p:xfrm>
        <a:graphic>
          <a:graphicData uri="http://schemas.openxmlformats.org/drawingml/2006/table">
            <a:tbl>
              <a:tblPr bandRow="1" firstCol="1" firstRow="1" lastCol="1" lastRow="1">
                <a:noFill/>
                <a:tableStyleId>{1DED934C-3320-4803-8C8B-E728F2CAC8C5}</a:tableStyleId>
              </a:tblPr>
              <a:tblGrid>
                <a:gridCol w="1059650"/>
                <a:gridCol w="1059650"/>
                <a:gridCol w="1059650"/>
                <a:gridCol w="1059650"/>
                <a:gridCol w="1059650"/>
                <a:gridCol w="1059650"/>
              </a:tblGrid>
              <a:tr h="629675">
                <a:tc>
                  <a:txBody>
                    <a:bodyPr>
                      <a:noAutofit/>
                    </a:bodyPr>
                    <a:lstStyle/>
                    <a:p>
                      <a:pPr indent="0" lvl="0" marL="0" marR="0" rtl="0" algn="ctr">
                        <a:spcBef>
                          <a:spcPts val="0"/>
                        </a:spcBef>
                        <a:spcAft>
                          <a:spcPts val="0"/>
                        </a:spcAft>
                        <a:buNone/>
                      </a:pPr>
                      <a:r>
                        <a:t/>
                      </a:r>
                      <a:endParaRPr sz="1400" u="none" cap="none" strike="noStrike"/>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Sz</a:t>
                      </a:r>
                      <a:endParaRPr sz="1100"/>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Sf</a:t>
                      </a:r>
                      <a:endParaRPr sz="1400" u="none" cap="none" strike="noStrike"/>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Bp</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400" u="none" cap="none" strike="noStrike"/>
                        <a:t>MarginalMeans</a:t>
                      </a:r>
                      <a:endParaRPr sz="1400" u="none" cap="none" strike="noStrike"/>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rPr lang="en" sz="1400" u="none" cap="none" strike="noStrike"/>
                        <a:t>MarginalEffects</a:t>
                      </a:r>
                      <a:endParaRPr sz="1400" u="none" cap="none" strike="noStrike"/>
                    </a:p>
                  </a:txBody>
                  <a:tcPr marT="34275" marB="34275" marR="91450" marL="91450"/>
                </a:tc>
              </a:tr>
              <a:tr h="364800">
                <a:tc>
                  <a:txBody>
                    <a:bodyPr>
                      <a:noAutofit/>
                    </a:bodyPr>
                    <a:lstStyle/>
                    <a:p>
                      <a:pPr indent="0" lvl="0" marL="0" marR="0" rtl="0" algn="ctr">
                        <a:lnSpc>
                          <a:spcPct val="100000"/>
                        </a:lnSpc>
                        <a:spcBef>
                          <a:spcPts val="0"/>
                        </a:spcBef>
                        <a:spcAft>
                          <a:spcPts val="0"/>
                        </a:spcAft>
                        <a:buClr>
                          <a:schemeClr val="dk1"/>
                        </a:buClr>
                        <a:buSzPts val="1400"/>
                        <a:buFont typeface="Calibri"/>
                        <a:buNone/>
                      </a:pPr>
                      <a:r>
                        <a:rPr lang="en" sz="1400" u="none" cap="none" strike="noStrike"/>
                        <a:t>Males</a:t>
                      </a:r>
                      <a:endParaRPr sz="1100"/>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solidFill>
                            <a:srgbClr val="C00000"/>
                          </a:solidFill>
                        </a:rPr>
                        <a:t>48.73</a:t>
                      </a:r>
                      <a:endParaRPr sz="1100"/>
                    </a:p>
                  </a:txBody>
                  <a:tcPr marT="34275" marB="34275" marR="91450" marL="91450">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27.20</a:t>
                      </a:r>
                      <a:endParaRPr sz="1100"/>
                    </a:p>
                  </a:txBody>
                  <a:tcPr marT="34275" marB="34275" marR="91450" marL="91450">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11.97</a:t>
                      </a:r>
                      <a:endParaRPr sz="1100"/>
                    </a:p>
                  </a:txBody>
                  <a:tcPr marT="34275" marB="34275" marR="91450" marL="91450">
                    <a:lnR cap="flat" cmpd="sng" w="19050">
                      <a:solidFill>
                        <a:schemeClr val="lt1"/>
                      </a:solidFill>
                      <a:prstDash val="solid"/>
                      <a:round/>
                      <a:headEnd len="sm" w="sm" type="none"/>
                      <a:tailEnd len="sm" w="sm" type="none"/>
                    </a:lnR>
                    <a:solidFill>
                      <a:srgbClr val="F2F2F2"/>
                    </a:solidFill>
                  </a:tcPr>
                </a:tc>
                <a:tc>
                  <a:txBody>
                    <a:bodyPr>
                      <a:noAutofit/>
                    </a:bodyPr>
                    <a:lstStyle/>
                    <a:p>
                      <a:pPr indent="0" lvl="0" marL="0" marR="0" rtl="0" algn="ctr">
                        <a:lnSpc>
                          <a:spcPct val="100000"/>
                        </a:lnSpc>
                        <a:spcBef>
                          <a:spcPts val="0"/>
                        </a:spcBef>
                        <a:spcAft>
                          <a:spcPts val="0"/>
                        </a:spcAft>
                        <a:buClr>
                          <a:schemeClr val="lt1"/>
                        </a:buClr>
                        <a:buSzPts val="1400"/>
                        <a:buFont typeface="Calibri"/>
                        <a:buNone/>
                      </a:pPr>
                      <a:r>
                        <a:rPr b="1" lang="en" sz="1400" u="none" cap="none" strike="noStrike">
                          <a:solidFill>
                            <a:schemeClr val="lt1"/>
                          </a:solidFill>
                        </a:rPr>
                        <a:t>29.30</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p>
                  </a:txBody>
                  <a:tcPr marT="34275" marB="34275" marR="91450" marL="91450">
                    <a:lnL cap="flat" cmpd="sng" w="38100">
                      <a:solidFill>
                        <a:schemeClr val="lt1"/>
                      </a:solidFill>
                      <a:prstDash val="solid"/>
                      <a:round/>
                      <a:headEnd len="sm" w="sm" type="none"/>
                      <a:tailEnd len="sm" w="sm" type="none"/>
                    </a:lnL>
                    <a:solidFill>
                      <a:srgbClr val="595959"/>
                    </a:solidFill>
                  </a:tcPr>
                </a:tc>
              </a:tr>
              <a:tr h="364800">
                <a:tc>
                  <a:txBody>
                    <a:bodyPr>
                      <a:noAutofit/>
                    </a:bodyPr>
                    <a:lstStyle/>
                    <a:p>
                      <a:pPr indent="0" lvl="0" marL="0" marR="0" rtl="0" algn="ctr">
                        <a:spcBef>
                          <a:spcPts val="0"/>
                        </a:spcBef>
                        <a:spcAft>
                          <a:spcPts val="0"/>
                        </a:spcAft>
                        <a:buNone/>
                      </a:pPr>
                      <a:r>
                        <a:rPr lang="en" sz="1400" u="none" cap="none" strike="noStrike"/>
                        <a:t>Females</a:t>
                      </a:r>
                      <a:endParaRPr sz="1400" u="none" cap="none" strike="noStrike">
                        <a:solidFill>
                          <a:srgbClr val="C00000"/>
                        </a:solidFill>
                      </a:endParaRPr>
                    </a:p>
                  </a:txBody>
                  <a:tcPr marT="34275" marB="34275" marR="91450" marL="91450">
                    <a:lnB cap="flat" cmpd="sng" w="1905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 sz="1400" u="none" cap="none" strike="noStrike">
                          <a:solidFill>
                            <a:srgbClr val="C00000"/>
                          </a:solidFill>
                        </a:rPr>
                        <a:t>27.17</a:t>
                      </a:r>
                      <a:endParaRPr sz="1100"/>
                    </a:p>
                  </a:txBody>
                  <a:tcPr marT="34275" marB="34275" marR="91450" marL="91450">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11.17</a:t>
                      </a:r>
                      <a:endParaRPr sz="1100"/>
                    </a:p>
                  </a:txBody>
                  <a:tcPr marT="34275" marB="34275" marR="91450" marL="91450">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10.33</a:t>
                      </a:r>
                      <a:endParaRPr sz="1100"/>
                    </a:p>
                  </a:txBody>
                  <a:tcPr marT="34275" marB="34275" marR="91450" marL="91450">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lnSpc>
                          <a:spcPct val="100000"/>
                        </a:lnSpc>
                        <a:spcBef>
                          <a:spcPts val="0"/>
                        </a:spcBef>
                        <a:spcAft>
                          <a:spcPts val="0"/>
                        </a:spcAft>
                        <a:buClr>
                          <a:schemeClr val="lt1"/>
                        </a:buClr>
                        <a:buSzPts val="1400"/>
                        <a:buFont typeface="Calibri"/>
                        <a:buNone/>
                      </a:pPr>
                      <a:r>
                        <a:rPr b="1" lang="en" sz="1400" u="none" cap="none" strike="noStrike">
                          <a:solidFill>
                            <a:schemeClr val="lt1"/>
                          </a:solidFill>
                        </a:rPr>
                        <a:t>16.22</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p>
                  </a:txBody>
                  <a:tcPr marT="34275" marB="34275" marR="91450" marL="91450">
                    <a:lnL cap="flat" cmpd="sng" w="38100">
                      <a:solidFill>
                        <a:schemeClr val="lt1"/>
                      </a:solidFill>
                      <a:prstDash val="solid"/>
                      <a:round/>
                      <a:headEnd len="sm" w="sm" type="none"/>
                      <a:tailEnd len="sm" w="sm" type="none"/>
                    </a:lnL>
                    <a:solidFill>
                      <a:srgbClr val="595959"/>
                    </a:solidFill>
                  </a:tcPr>
                </a:tc>
              </a:tr>
              <a:tr h="480050">
                <a:tc>
                  <a:txBody>
                    <a:bodyPr>
                      <a:noAutofit/>
                    </a:bodyPr>
                    <a:lstStyle/>
                    <a:p>
                      <a:pPr indent="0" lvl="0" marL="0" marR="0" rtl="0" algn="ctr">
                        <a:spcBef>
                          <a:spcPts val="0"/>
                        </a:spcBef>
                        <a:spcAft>
                          <a:spcPts val="0"/>
                        </a:spcAft>
                        <a:buNone/>
                      </a:pPr>
                      <a:r>
                        <a:rPr lang="en" sz="1400" u="none" cap="none" strike="noStrike">
                          <a:solidFill>
                            <a:schemeClr val="lt1"/>
                          </a:solidFill>
                        </a:rPr>
                        <a:t>MarginalMeans</a:t>
                      </a:r>
                      <a:endParaRPr sz="1400" u="none" cap="none" strike="noStrike">
                        <a:solidFill>
                          <a:schemeClr val="lt1"/>
                        </a:solidFill>
                      </a:endParaRPr>
                    </a:p>
                  </a:txBody>
                  <a:tcPr marT="34275" marB="34275" marR="91450" marL="91450">
                    <a:lnT cap="flat" cmpd="sng" w="19050">
                      <a:solidFill>
                        <a:schemeClr val="lt1"/>
                      </a:solidFill>
                      <a:prstDash val="solid"/>
                      <a:round/>
                      <a:headEnd len="sm" w="sm" type="none"/>
                      <a:tailEnd len="sm" w="sm" type="none"/>
                    </a:lnT>
                  </a:tcPr>
                </a:tc>
                <a:tc>
                  <a:txBody>
                    <a:bodyPr>
                      <a:noAutofit/>
                    </a:bodyPr>
                    <a:lstStyle/>
                    <a:p>
                      <a:pPr indent="0" lvl="0" marL="0" marR="0" rtl="0" algn="ctr">
                        <a:spcBef>
                          <a:spcPts val="0"/>
                        </a:spcBef>
                        <a:spcAft>
                          <a:spcPts val="0"/>
                        </a:spcAft>
                        <a:buNone/>
                      </a:pPr>
                      <a:r>
                        <a:rPr b="1" lang="en" sz="1400" u="none" cap="none" strike="noStrike">
                          <a:solidFill>
                            <a:schemeClr val="lt1"/>
                          </a:solidFill>
                        </a:rPr>
                        <a:t>37.95</a:t>
                      </a:r>
                      <a:endParaRPr sz="1100"/>
                    </a:p>
                  </a:txBody>
                  <a:tcPr marT="34275" marB="34275" marR="91450" marL="91450">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400" u="none" cap="none" strike="noStrike">
                          <a:solidFill>
                            <a:schemeClr val="lt1"/>
                          </a:solidFill>
                        </a:rPr>
                        <a:t>19.18</a:t>
                      </a:r>
                      <a:endParaRPr sz="1100"/>
                    </a:p>
                  </a:txBody>
                  <a:tcPr marT="34275" marB="34275" marR="91450" marL="91450">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400" u="none" cap="none" strike="noStrike">
                          <a:solidFill>
                            <a:schemeClr val="lt1"/>
                          </a:solidFill>
                        </a:rPr>
                        <a:t>11.15</a:t>
                      </a:r>
                      <a:endParaRPr sz="1100"/>
                    </a:p>
                  </a:txBody>
                  <a:tcPr marT="34275" marB="34275" marR="91450" marL="91450">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lnSpc>
                          <a:spcPct val="100000"/>
                        </a:lnSpc>
                        <a:spcBef>
                          <a:spcPts val="0"/>
                        </a:spcBef>
                        <a:spcAft>
                          <a:spcPts val="0"/>
                        </a:spcAft>
                        <a:buClr>
                          <a:srgbClr val="FFFF00"/>
                        </a:buClr>
                        <a:buSzPts val="1400"/>
                        <a:buFont typeface="Calibri"/>
                        <a:buNone/>
                      </a:pPr>
                      <a:r>
                        <a:rPr b="1" lang="en" sz="1400" u="none" cap="none" strike="noStrike">
                          <a:solidFill>
                            <a:srgbClr val="FFFF00"/>
                          </a:solidFill>
                        </a:rPr>
                        <a:t>22.76</a:t>
                      </a:r>
                      <a:endParaRPr sz="1100"/>
                    </a:p>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00B050"/>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lnL cap="flat" cmpd="sng" w="38100">
                      <a:solidFill>
                        <a:schemeClr val="lt1"/>
                      </a:solidFill>
                      <a:prstDash val="solid"/>
                      <a:round/>
                      <a:headEnd len="sm" w="sm" type="none"/>
                      <a:tailEnd len="sm" w="sm" type="none"/>
                    </a:lnL>
                    <a:solidFill>
                      <a:schemeClr val="lt1"/>
                    </a:solidFill>
                  </a:tcPr>
                </a:tc>
              </a:tr>
              <a:tr h="480050">
                <a:tc>
                  <a:txBody>
                    <a:bodyPr>
                      <a:noAutofit/>
                    </a:bodyPr>
                    <a:lstStyle/>
                    <a:p>
                      <a:pPr indent="0" lvl="0" marL="0" marR="0" rtl="0" algn="ctr">
                        <a:spcBef>
                          <a:spcPts val="0"/>
                        </a:spcBef>
                        <a:spcAft>
                          <a:spcPts val="0"/>
                        </a:spcAft>
                        <a:buNone/>
                      </a:pPr>
                      <a:r>
                        <a:rPr lang="en" sz="1400" u="none" cap="none" strike="noStrike">
                          <a:solidFill>
                            <a:schemeClr val="lt1"/>
                          </a:solidFill>
                        </a:rPr>
                        <a:t>MarginalEffects</a:t>
                      </a:r>
                      <a:endParaRPr sz="1400" u="none" cap="none" strike="noStrike">
                        <a:solidFill>
                          <a:schemeClr val="lt1"/>
                        </a:solidFill>
                      </a:endParaRPr>
                    </a:p>
                  </a:txBody>
                  <a:tcPr marT="34275" marB="34275" marR="91450" marL="91450"/>
                </a:tc>
                <a:tc>
                  <a:txBody>
                    <a:bodyPr>
                      <a:noAutofit/>
                    </a:bodyPr>
                    <a:lstStyle/>
                    <a:p>
                      <a:pPr indent="0" lvl="0" marL="0" marR="0" rtl="0" algn="ctr">
                        <a:spcBef>
                          <a:spcPts val="0"/>
                        </a:spcBef>
                        <a:spcAft>
                          <a:spcPts val="0"/>
                        </a:spcAft>
                        <a:buNone/>
                      </a:pPr>
                      <a:r>
                        <a:t/>
                      </a:r>
                      <a:endParaRPr sz="1400" u="none" cap="none" strike="noStrike">
                        <a:solidFill>
                          <a:schemeClr val="lt1"/>
                        </a:solidFill>
                      </a:endParaRPr>
                    </a:p>
                  </a:txBody>
                  <a:tcPr marT="34275" marB="34275" marR="91450" marL="91450">
                    <a:solidFill>
                      <a:srgbClr val="595959"/>
                    </a:solidFill>
                  </a:tcPr>
                </a:tc>
                <a:tc>
                  <a:txBody>
                    <a:bodyPr>
                      <a:noAutofit/>
                    </a:bodyPr>
                    <a:lstStyle/>
                    <a:p>
                      <a:pPr indent="0" lvl="0" marL="0" marR="0" rtl="0" algn="ctr">
                        <a:spcBef>
                          <a:spcPts val="0"/>
                        </a:spcBef>
                        <a:spcAft>
                          <a:spcPts val="0"/>
                        </a:spcAft>
                        <a:buNone/>
                      </a:pPr>
                      <a:r>
                        <a:t/>
                      </a:r>
                      <a:endParaRPr sz="1400" u="none" cap="none" strike="noStrike">
                        <a:solidFill>
                          <a:schemeClr val="lt1"/>
                        </a:solidFill>
                      </a:endParaRPr>
                    </a:p>
                  </a:txBody>
                  <a:tcPr marT="34275" marB="34275" marR="91450" marL="91450">
                    <a:solidFill>
                      <a:srgbClr val="595959"/>
                    </a:solidFill>
                  </a:tcPr>
                </a:tc>
                <a:tc>
                  <a:txBody>
                    <a:bodyPr>
                      <a:noAutofit/>
                    </a:bodyPr>
                    <a:lstStyle/>
                    <a:p>
                      <a:pPr indent="0" lvl="0" marL="0" marR="0" rtl="0" algn="ctr">
                        <a:spcBef>
                          <a:spcPts val="0"/>
                        </a:spcBef>
                        <a:spcAft>
                          <a:spcPts val="0"/>
                        </a:spcAft>
                        <a:buNone/>
                      </a:pPr>
                      <a:r>
                        <a:t/>
                      </a:r>
                      <a:endParaRPr sz="1400" u="none" cap="none" strike="noStrike">
                        <a:solidFill>
                          <a:schemeClr val="lt1"/>
                        </a:solidFill>
                      </a:endParaRPr>
                    </a:p>
                  </a:txBody>
                  <a:tcPr marT="34275" marB="34275" marR="91450" marL="91450">
                    <a:solidFill>
                      <a:srgbClr val="595959"/>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solidFill>
                      <a:schemeClr val="lt1"/>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solidFill>
                      <a:schemeClr val="lt1"/>
                    </a:solidFill>
                  </a:tcPr>
                </a:tc>
              </a:tr>
            </a:tbl>
          </a:graphicData>
        </a:graphic>
      </p:graphicFrame>
      <p:sp>
        <p:nvSpPr>
          <p:cNvPr id="835" name="Google Shape;835;p150"/>
          <p:cNvSpPr/>
          <p:nvPr/>
        </p:nvSpPr>
        <p:spPr>
          <a:xfrm>
            <a:off x="7288214" y="3800476"/>
            <a:ext cx="1587600" cy="885900"/>
          </a:xfrm>
          <a:prstGeom prst="wedgeRoundRectCallout">
            <a:avLst>
              <a:gd fmla="val -95752" name="adj1"/>
              <a:gd fmla="val -82932" name="adj2"/>
              <a:gd fmla="val 16667" name="adj3"/>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The </a:t>
            </a:r>
            <a:r>
              <a:rPr b="1" lang="en" sz="1800">
                <a:solidFill>
                  <a:schemeClr val="dk1"/>
                </a:solidFill>
                <a:latin typeface="Calibri"/>
                <a:ea typeface="Calibri"/>
                <a:cs typeface="Calibri"/>
                <a:sym typeface="Calibri"/>
              </a:rPr>
              <a:t>grand mean</a:t>
            </a:r>
            <a:r>
              <a:rPr lang="en" sz="1800">
                <a:solidFill>
                  <a:schemeClr val="dk1"/>
                </a:solidFill>
                <a:latin typeface="Calibri"/>
                <a:ea typeface="Calibri"/>
                <a:cs typeface="Calibri"/>
                <a:sym typeface="Calibri"/>
              </a:rPr>
              <a:t> for all cases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pic>
        <p:nvPicPr>
          <p:cNvPr id="841" name="Google Shape;841;p151"/>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graphicFrame>
        <p:nvGraphicFramePr>
          <p:cNvPr id="842" name="Google Shape;842;p151"/>
          <p:cNvGraphicFramePr/>
          <p:nvPr/>
        </p:nvGraphicFramePr>
        <p:xfrm>
          <a:off x="1643063" y="1607344"/>
          <a:ext cx="3000000" cy="3000000"/>
        </p:xfrm>
        <a:graphic>
          <a:graphicData uri="http://schemas.openxmlformats.org/drawingml/2006/table">
            <a:tbl>
              <a:tblPr bandRow="1" firstCol="1" firstRow="1" lastCol="1" lastRow="1">
                <a:noFill/>
                <a:tableStyleId>{1DED934C-3320-4803-8C8B-E728F2CAC8C5}</a:tableStyleId>
              </a:tblPr>
              <a:tblGrid>
                <a:gridCol w="1059650"/>
                <a:gridCol w="1059650"/>
                <a:gridCol w="1059650"/>
                <a:gridCol w="1059650"/>
                <a:gridCol w="1059650"/>
                <a:gridCol w="1059650"/>
              </a:tblGrid>
              <a:tr h="629675">
                <a:tc>
                  <a:txBody>
                    <a:bodyPr>
                      <a:noAutofit/>
                    </a:bodyPr>
                    <a:lstStyle/>
                    <a:p>
                      <a:pPr indent="0" lvl="0" marL="0" marR="0" rtl="0" algn="ctr">
                        <a:spcBef>
                          <a:spcPts val="0"/>
                        </a:spcBef>
                        <a:spcAft>
                          <a:spcPts val="0"/>
                        </a:spcAft>
                        <a:buNone/>
                      </a:pPr>
                      <a:r>
                        <a:t/>
                      </a:r>
                      <a:endParaRPr sz="1400" u="none" cap="none" strike="noStrike"/>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Sz</a:t>
                      </a:r>
                      <a:endParaRPr sz="1100"/>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Sf</a:t>
                      </a:r>
                      <a:endParaRPr sz="1400" u="none" cap="none" strike="noStrike"/>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Bp</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400" u="none" cap="none" strike="noStrike"/>
                        <a:t>MarginalMeans</a:t>
                      </a:r>
                      <a:endParaRPr sz="1400" u="none" cap="none" strike="noStrike"/>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rPr lang="en" sz="1400" u="none" cap="none" strike="noStrike"/>
                        <a:t>MarginalEffects</a:t>
                      </a:r>
                      <a:endParaRPr sz="1400" u="none" cap="none" strike="noStrike"/>
                    </a:p>
                  </a:txBody>
                  <a:tcPr marT="34275" marB="34275" marR="91450" marL="91450"/>
                </a:tc>
              </a:tr>
              <a:tr h="364800">
                <a:tc>
                  <a:txBody>
                    <a:bodyPr>
                      <a:noAutofit/>
                    </a:bodyPr>
                    <a:lstStyle/>
                    <a:p>
                      <a:pPr indent="0" lvl="0" marL="0" marR="0" rtl="0" algn="ctr">
                        <a:lnSpc>
                          <a:spcPct val="100000"/>
                        </a:lnSpc>
                        <a:spcBef>
                          <a:spcPts val="0"/>
                        </a:spcBef>
                        <a:spcAft>
                          <a:spcPts val="0"/>
                        </a:spcAft>
                        <a:buClr>
                          <a:schemeClr val="dk1"/>
                        </a:buClr>
                        <a:buSzPts val="1400"/>
                        <a:buFont typeface="Calibri"/>
                        <a:buNone/>
                      </a:pPr>
                      <a:r>
                        <a:rPr lang="en" sz="1400" u="none" cap="none" strike="noStrike"/>
                        <a:t>Males</a:t>
                      </a:r>
                      <a:endParaRPr sz="1100"/>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solidFill>
                            <a:srgbClr val="C00000"/>
                          </a:solidFill>
                        </a:rPr>
                        <a:t>48.73</a:t>
                      </a:r>
                      <a:endParaRPr sz="1100"/>
                    </a:p>
                  </a:txBody>
                  <a:tcPr marT="34275" marB="34275" marR="91450" marL="91450">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27.20</a:t>
                      </a:r>
                      <a:endParaRPr sz="1100"/>
                    </a:p>
                  </a:txBody>
                  <a:tcPr marT="34275" marB="34275" marR="91450" marL="91450">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11.97</a:t>
                      </a:r>
                      <a:endParaRPr sz="1100"/>
                    </a:p>
                  </a:txBody>
                  <a:tcPr marT="34275" marB="34275" marR="91450" marL="91450">
                    <a:lnR cap="flat" cmpd="sng" w="19050">
                      <a:solidFill>
                        <a:schemeClr val="lt1"/>
                      </a:solidFill>
                      <a:prstDash val="solid"/>
                      <a:round/>
                      <a:headEnd len="sm" w="sm" type="none"/>
                      <a:tailEnd len="sm" w="sm" type="none"/>
                    </a:lnR>
                    <a:solidFill>
                      <a:srgbClr val="F2F2F2"/>
                    </a:solidFill>
                  </a:tcPr>
                </a:tc>
                <a:tc>
                  <a:txBody>
                    <a:bodyPr>
                      <a:noAutofit/>
                    </a:bodyPr>
                    <a:lstStyle/>
                    <a:p>
                      <a:pPr indent="0" lvl="0" marL="0" marR="0" rtl="0" algn="ctr">
                        <a:lnSpc>
                          <a:spcPct val="100000"/>
                        </a:lnSpc>
                        <a:spcBef>
                          <a:spcPts val="0"/>
                        </a:spcBef>
                        <a:spcAft>
                          <a:spcPts val="0"/>
                        </a:spcAft>
                        <a:buClr>
                          <a:schemeClr val="lt1"/>
                        </a:buClr>
                        <a:buSzPts val="1400"/>
                        <a:buFont typeface="Calibri"/>
                        <a:buNone/>
                      </a:pPr>
                      <a:r>
                        <a:rPr b="1" lang="en" sz="1400" u="none" cap="none" strike="noStrike">
                          <a:solidFill>
                            <a:schemeClr val="lt1"/>
                          </a:solidFill>
                        </a:rPr>
                        <a:t>29.30</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rPr lang="en" sz="1400" u="none" cap="none" strike="noStrike"/>
                        <a:t>+6.54</a:t>
                      </a:r>
                      <a:endParaRPr sz="1100"/>
                    </a:p>
                  </a:txBody>
                  <a:tcPr marT="34275" marB="34275" marR="91450" marL="91450">
                    <a:lnL cap="flat" cmpd="sng" w="38100">
                      <a:solidFill>
                        <a:schemeClr val="lt1"/>
                      </a:solidFill>
                      <a:prstDash val="solid"/>
                      <a:round/>
                      <a:headEnd len="sm" w="sm" type="none"/>
                      <a:tailEnd len="sm" w="sm" type="none"/>
                    </a:lnL>
                    <a:solidFill>
                      <a:srgbClr val="595959"/>
                    </a:solidFill>
                  </a:tcPr>
                </a:tc>
              </a:tr>
              <a:tr h="364800">
                <a:tc>
                  <a:txBody>
                    <a:bodyPr>
                      <a:noAutofit/>
                    </a:bodyPr>
                    <a:lstStyle/>
                    <a:p>
                      <a:pPr indent="0" lvl="0" marL="0" marR="0" rtl="0" algn="ctr">
                        <a:spcBef>
                          <a:spcPts val="0"/>
                        </a:spcBef>
                        <a:spcAft>
                          <a:spcPts val="0"/>
                        </a:spcAft>
                        <a:buNone/>
                      </a:pPr>
                      <a:r>
                        <a:rPr lang="en" sz="1400" u="none" cap="none" strike="noStrike"/>
                        <a:t>Females</a:t>
                      </a:r>
                      <a:endParaRPr sz="1400" u="none" cap="none" strike="noStrike">
                        <a:solidFill>
                          <a:srgbClr val="C00000"/>
                        </a:solidFill>
                      </a:endParaRPr>
                    </a:p>
                  </a:txBody>
                  <a:tcPr marT="34275" marB="34275" marR="91450" marL="91450">
                    <a:lnB cap="flat" cmpd="sng" w="1905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 sz="1400" u="none" cap="none" strike="noStrike">
                          <a:solidFill>
                            <a:srgbClr val="C00000"/>
                          </a:solidFill>
                        </a:rPr>
                        <a:t>27.17</a:t>
                      </a:r>
                      <a:endParaRPr sz="1100"/>
                    </a:p>
                  </a:txBody>
                  <a:tcPr marT="34275" marB="34275" marR="91450" marL="91450">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11.17</a:t>
                      </a:r>
                      <a:endParaRPr sz="1100"/>
                    </a:p>
                  </a:txBody>
                  <a:tcPr marT="34275" marB="34275" marR="91450" marL="91450">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10.33</a:t>
                      </a:r>
                      <a:endParaRPr sz="1100"/>
                    </a:p>
                  </a:txBody>
                  <a:tcPr marT="34275" marB="34275" marR="91450" marL="91450">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lnSpc>
                          <a:spcPct val="100000"/>
                        </a:lnSpc>
                        <a:spcBef>
                          <a:spcPts val="0"/>
                        </a:spcBef>
                        <a:spcAft>
                          <a:spcPts val="0"/>
                        </a:spcAft>
                        <a:buClr>
                          <a:schemeClr val="lt1"/>
                        </a:buClr>
                        <a:buSzPts val="1400"/>
                        <a:buFont typeface="Calibri"/>
                        <a:buNone/>
                      </a:pPr>
                      <a:r>
                        <a:rPr b="1" lang="en" sz="1400" u="none" cap="none" strike="noStrike">
                          <a:solidFill>
                            <a:schemeClr val="lt1"/>
                          </a:solidFill>
                        </a:rPr>
                        <a:t>16.22</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rPr lang="en" sz="1400" u="none" cap="none" strike="noStrike"/>
                        <a:t>-6.54</a:t>
                      </a:r>
                      <a:endParaRPr sz="1100"/>
                    </a:p>
                  </a:txBody>
                  <a:tcPr marT="34275" marB="34275" marR="91450" marL="91450">
                    <a:lnL cap="flat" cmpd="sng" w="38100">
                      <a:solidFill>
                        <a:schemeClr val="lt1"/>
                      </a:solidFill>
                      <a:prstDash val="solid"/>
                      <a:round/>
                      <a:headEnd len="sm" w="sm" type="none"/>
                      <a:tailEnd len="sm" w="sm" type="none"/>
                    </a:lnL>
                    <a:solidFill>
                      <a:srgbClr val="595959"/>
                    </a:solidFill>
                  </a:tcPr>
                </a:tc>
              </a:tr>
              <a:tr h="480050">
                <a:tc>
                  <a:txBody>
                    <a:bodyPr>
                      <a:noAutofit/>
                    </a:bodyPr>
                    <a:lstStyle/>
                    <a:p>
                      <a:pPr indent="0" lvl="0" marL="0" marR="0" rtl="0" algn="ctr">
                        <a:spcBef>
                          <a:spcPts val="0"/>
                        </a:spcBef>
                        <a:spcAft>
                          <a:spcPts val="0"/>
                        </a:spcAft>
                        <a:buNone/>
                      </a:pPr>
                      <a:r>
                        <a:rPr lang="en" sz="1400" u="none" cap="none" strike="noStrike">
                          <a:solidFill>
                            <a:schemeClr val="lt1"/>
                          </a:solidFill>
                        </a:rPr>
                        <a:t>MarginalMeans</a:t>
                      </a:r>
                      <a:endParaRPr sz="1400" u="none" cap="none" strike="noStrike">
                        <a:solidFill>
                          <a:schemeClr val="lt1"/>
                        </a:solidFill>
                      </a:endParaRPr>
                    </a:p>
                  </a:txBody>
                  <a:tcPr marT="34275" marB="34275" marR="91450" marL="91450">
                    <a:lnT cap="flat" cmpd="sng" w="19050">
                      <a:solidFill>
                        <a:schemeClr val="lt1"/>
                      </a:solidFill>
                      <a:prstDash val="solid"/>
                      <a:round/>
                      <a:headEnd len="sm" w="sm" type="none"/>
                      <a:tailEnd len="sm" w="sm" type="none"/>
                    </a:lnT>
                  </a:tcPr>
                </a:tc>
                <a:tc>
                  <a:txBody>
                    <a:bodyPr>
                      <a:noAutofit/>
                    </a:bodyPr>
                    <a:lstStyle/>
                    <a:p>
                      <a:pPr indent="0" lvl="0" marL="0" marR="0" rtl="0" algn="ctr">
                        <a:spcBef>
                          <a:spcPts val="0"/>
                        </a:spcBef>
                        <a:spcAft>
                          <a:spcPts val="0"/>
                        </a:spcAft>
                        <a:buNone/>
                      </a:pPr>
                      <a:r>
                        <a:rPr b="1" lang="en" sz="1400" u="none" cap="none" strike="noStrike">
                          <a:solidFill>
                            <a:schemeClr val="lt1"/>
                          </a:solidFill>
                        </a:rPr>
                        <a:t>37.95</a:t>
                      </a:r>
                      <a:endParaRPr sz="1100"/>
                    </a:p>
                  </a:txBody>
                  <a:tcPr marT="34275" marB="34275" marR="91450" marL="91450">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400" u="none" cap="none" strike="noStrike">
                          <a:solidFill>
                            <a:schemeClr val="lt1"/>
                          </a:solidFill>
                        </a:rPr>
                        <a:t>19.18</a:t>
                      </a:r>
                      <a:endParaRPr sz="1100"/>
                    </a:p>
                  </a:txBody>
                  <a:tcPr marT="34275" marB="34275" marR="91450" marL="91450">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400" u="none" cap="none" strike="noStrike">
                          <a:solidFill>
                            <a:schemeClr val="lt1"/>
                          </a:solidFill>
                        </a:rPr>
                        <a:t>11.15</a:t>
                      </a:r>
                      <a:endParaRPr sz="1100"/>
                    </a:p>
                  </a:txBody>
                  <a:tcPr marT="34275" marB="34275" marR="91450" marL="91450">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lnSpc>
                          <a:spcPct val="100000"/>
                        </a:lnSpc>
                        <a:spcBef>
                          <a:spcPts val="0"/>
                        </a:spcBef>
                        <a:spcAft>
                          <a:spcPts val="0"/>
                        </a:spcAft>
                        <a:buClr>
                          <a:srgbClr val="FFFF00"/>
                        </a:buClr>
                        <a:buSzPts val="1400"/>
                        <a:buFont typeface="Calibri"/>
                        <a:buNone/>
                      </a:pPr>
                      <a:r>
                        <a:rPr b="1" lang="en" sz="1400" u="none" cap="none" strike="noStrike">
                          <a:solidFill>
                            <a:srgbClr val="FFFF00"/>
                          </a:solidFill>
                        </a:rPr>
                        <a:t>22.76</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00B050"/>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lnL cap="flat" cmpd="sng" w="38100">
                      <a:solidFill>
                        <a:schemeClr val="lt1"/>
                      </a:solidFill>
                      <a:prstDash val="solid"/>
                      <a:round/>
                      <a:headEnd len="sm" w="sm" type="none"/>
                      <a:tailEnd len="sm" w="sm" type="none"/>
                    </a:lnL>
                    <a:solidFill>
                      <a:schemeClr val="lt1"/>
                    </a:solidFill>
                  </a:tcPr>
                </a:tc>
              </a:tr>
              <a:tr h="480050">
                <a:tc>
                  <a:txBody>
                    <a:bodyPr>
                      <a:noAutofit/>
                    </a:bodyPr>
                    <a:lstStyle/>
                    <a:p>
                      <a:pPr indent="0" lvl="0" marL="0" marR="0" rtl="0" algn="ctr">
                        <a:spcBef>
                          <a:spcPts val="0"/>
                        </a:spcBef>
                        <a:spcAft>
                          <a:spcPts val="0"/>
                        </a:spcAft>
                        <a:buNone/>
                      </a:pPr>
                      <a:r>
                        <a:rPr lang="en" sz="1400" u="none" cap="none" strike="noStrike">
                          <a:solidFill>
                            <a:schemeClr val="lt1"/>
                          </a:solidFill>
                        </a:rPr>
                        <a:t>MarginalEffects</a:t>
                      </a:r>
                      <a:endParaRPr sz="1400" u="none" cap="none" strike="noStrike">
                        <a:solidFill>
                          <a:schemeClr val="lt1"/>
                        </a:solidFill>
                      </a:endParaRPr>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solidFill>
                            <a:schemeClr val="lt1"/>
                          </a:solidFill>
                        </a:rPr>
                        <a:t>+15.19</a:t>
                      </a:r>
                      <a:endParaRPr sz="1100"/>
                    </a:p>
                  </a:txBody>
                  <a:tcPr marT="34275" marB="34275" marR="91450" marL="91450">
                    <a:solidFill>
                      <a:srgbClr val="595959"/>
                    </a:solidFill>
                  </a:tcPr>
                </a:tc>
                <a:tc>
                  <a:txBody>
                    <a:bodyPr>
                      <a:noAutofit/>
                    </a:bodyPr>
                    <a:lstStyle/>
                    <a:p>
                      <a:pPr indent="0" lvl="0" marL="0" marR="0" rtl="0" algn="ctr">
                        <a:spcBef>
                          <a:spcPts val="0"/>
                        </a:spcBef>
                        <a:spcAft>
                          <a:spcPts val="0"/>
                        </a:spcAft>
                        <a:buNone/>
                      </a:pPr>
                      <a:r>
                        <a:rPr lang="en" sz="1400" u="none" cap="none" strike="noStrike">
                          <a:solidFill>
                            <a:schemeClr val="lt1"/>
                          </a:solidFill>
                        </a:rPr>
                        <a:t>-3.58</a:t>
                      </a:r>
                      <a:endParaRPr sz="1100"/>
                    </a:p>
                  </a:txBody>
                  <a:tcPr marT="34275" marB="34275" marR="91450" marL="91450">
                    <a:solidFill>
                      <a:srgbClr val="595959"/>
                    </a:solidFill>
                  </a:tcPr>
                </a:tc>
                <a:tc>
                  <a:txBody>
                    <a:bodyPr>
                      <a:noAutofit/>
                    </a:bodyPr>
                    <a:lstStyle/>
                    <a:p>
                      <a:pPr indent="0" lvl="0" marL="0" marR="0" rtl="0" algn="ctr">
                        <a:spcBef>
                          <a:spcPts val="0"/>
                        </a:spcBef>
                        <a:spcAft>
                          <a:spcPts val="0"/>
                        </a:spcAft>
                        <a:buNone/>
                      </a:pPr>
                      <a:r>
                        <a:rPr lang="en" sz="1400" u="none" cap="none" strike="noStrike">
                          <a:solidFill>
                            <a:schemeClr val="lt1"/>
                          </a:solidFill>
                        </a:rPr>
                        <a:t>-11.61</a:t>
                      </a:r>
                      <a:endParaRPr sz="1100"/>
                    </a:p>
                  </a:txBody>
                  <a:tcPr marT="34275" marB="34275" marR="91450" marL="91450">
                    <a:solidFill>
                      <a:srgbClr val="595959"/>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solidFill>
                      <a:schemeClr val="lt1"/>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solidFill>
                      <a:schemeClr val="lt1"/>
                    </a:solidFill>
                  </a:tcPr>
                </a:tc>
              </a:tr>
            </a:tbl>
          </a:graphicData>
        </a:graphic>
      </p:graphicFrame>
      <p:sp>
        <p:nvSpPr>
          <p:cNvPr id="843" name="Google Shape;843;p151"/>
          <p:cNvSpPr/>
          <p:nvPr/>
        </p:nvSpPr>
        <p:spPr>
          <a:xfrm>
            <a:off x="4722415" y="416717"/>
            <a:ext cx="2302800" cy="800100"/>
          </a:xfrm>
          <a:prstGeom prst="wedgeRoundRectCallout">
            <a:avLst>
              <a:gd fmla="val 63633" name="adj1"/>
              <a:gd fmla="val 91248" name="adj2"/>
              <a:gd fmla="val 16667" name="adj3"/>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Each </a:t>
            </a:r>
            <a:r>
              <a:rPr b="1" lang="en" sz="1800">
                <a:solidFill>
                  <a:schemeClr val="dk1"/>
                </a:solidFill>
                <a:latin typeface="Calibri"/>
                <a:ea typeface="Calibri"/>
                <a:cs typeface="Calibri"/>
                <a:sym typeface="Calibri"/>
              </a:rPr>
              <a:t>marginal mean</a:t>
            </a:r>
            <a:r>
              <a:rPr lang="en" sz="1800">
                <a:solidFill>
                  <a:schemeClr val="dk1"/>
                </a:solidFill>
                <a:latin typeface="Calibri"/>
                <a:ea typeface="Calibri"/>
                <a:cs typeface="Calibri"/>
                <a:sym typeface="Calibri"/>
              </a:rPr>
              <a:t> minus the </a:t>
            </a:r>
            <a:r>
              <a:rPr b="1" lang="en" sz="1800">
                <a:solidFill>
                  <a:schemeClr val="dk1"/>
                </a:solidFill>
                <a:latin typeface="Calibri"/>
                <a:ea typeface="Calibri"/>
                <a:cs typeface="Calibri"/>
                <a:sym typeface="Calibri"/>
              </a:rPr>
              <a:t>grand mean</a:t>
            </a:r>
            <a:endParaRPr/>
          </a:p>
        </p:txBody>
      </p:sp>
      <p:sp>
        <p:nvSpPr>
          <p:cNvPr id="844" name="Google Shape;844;p151"/>
          <p:cNvSpPr/>
          <p:nvPr/>
        </p:nvSpPr>
        <p:spPr>
          <a:xfrm>
            <a:off x="194865" y="4198142"/>
            <a:ext cx="2302800" cy="800100"/>
          </a:xfrm>
          <a:prstGeom prst="wedgeRoundRectCallout">
            <a:avLst>
              <a:gd fmla="val 33299" name="adj1"/>
              <a:gd fmla="val -78990" name="adj2"/>
              <a:gd fmla="val 16667" name="adj3"/>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Each </a:t>
            </a:r>
            <a:r>
              <a:rPr b="1" lang="en" sz="1800">
                <a:solidFill>
                  <a:schemeClr val="dk1"/>
                </a:solidFill>
                <a:latin typeface="Calibri"/>
                <a:ea typeface="Calibri"/>
                <a:cs typeface="Calibri"/>
                <a:sym typeface="Calibri"/>
              </a:rPr>
              <a:t>marginal mean</a:t>
            </a:r>
            <a:r>
              <a:rPr lang="en" sz="1800">
                <a:solidFill>
                  <a:schemeClr val="dk1"/>
                </a:solidFill>
                <a:latin typeface="Calibri"/>
                <a:ea typeface="Calibri"/>
                <a:cs typeface="Calibri"/>
                <a:sym typeface="Calibri"/>
              </a:rPr>
              <a:t> minus the </a:t>
            </a:r>
            <a:r>
              <a:rPr b="1" lang="en" sz="1800">
                <a:solidFill>
                  <a:schemeClr val="dk1"/>
                </a:solidFill>
                <a:latin typeface="Calibri"/>
                <a:ea typeface="Calibri"/>
                <a:cs typeface="Calibri"/>
                <a:sym typeface="Calibri"/>
              </a:rPr>
              <a:t>grand mean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pic>
        <p:nvPicPr>
          <p:cNvPr id="850" name="Google Shape;850;p152"/>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graphicFrame>
        <p:nvGraphicFramePr>
          <p:cNvPr id="851" name="Google Shape;851;p152"/>
          <p:cNvGraphicFramePr/>
          <p:nvPr/>
        </p:nvGraphicFramePr>
        <p:xfrm>
          <a:off x="1643063" y="1607344"/>
          <a:ext cx="3000000" cy="3000000"/>
        </p:xfrm>
        <a:graphic>
          <a:graphicData uri="http://schemas.openxmlformats.org/drawingml/2006/table">
            <a:tbl>
              <a:tblPr bandRow="1" firstCol="1" firstRow="1" lastCol="1" lastRow="1">
                <a:noFill/>
                <a:tableStyleId>{1DED934C-3320-4803-8C8B-E728F2CAC8C5}</a:tableStyleId>
              </a:tblPr>
              <a:tblGrid>
                <a:gridCol w="1059650"/>
                <a:gridCol w="1059650"/>
                <a:gridCol w="1059650"/>
                <a:gridCol w="1059650"/>
                <a:gridCol w="1059650"/>
                <a:gridCol w="1059650"/>
              </a:tblGrid>
              <a:tr h="629675">
                <a:tc>
                  <a:txBody>
                    <a:bodyPr>
                      <a:noAutofit/>
                    </a:bodyPr>
                    <a:lstStyle/>
                    <a:p>
                      <a:pPr indent="0" lvl="0" marL="0" marR="0" rtl="0" algn="ctr">
                        <a:spcBef>
                          <a:spcPts val="0"/>
                        </a:spcBef>
                        <a:spcAft>
                          <a:spcPts val="0"/>
                        </a:spcAft>
                        <a:buNone/>
                      </a:pPr>
                      <a:r>
                        <a:t/>
                      </a:r>
                      <a:endParaRPr sz="1400" u="none" cap="none" strike="noStrike"/>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Sz</a:t>
                      </a:r>
                      <a:endParaRPr sz="1100"/>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Sf</a:t>
                      </a:r>
                      <a:endParaRPr sz="1400" u="none" cap="none" strike="noStrike"/>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Bp</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400" u="none" cap="none" strike="noStrike"/>
                        <a:t>MarginalMeans</a:t>
                      </a:r>
                      <a:endParaRPr sz="1400" u="none" cap="none" strike="noStrike"/>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rPr lang="en" sz="1400" u="none" cap="none" strike="noStrike"/>
                        <a:t>MarginalEffects</a:t>
                      </a:r>
                      <a:endParaRPr sz="1400" u="none" cap="none" strike="noStrike"/>
                    </a:p>
                  </a:txBody>
                  <a:tcPr marT="34275" marB="34275" marR="91450" marL="91450"/>
                </a:tc>
              </a:tr>
              <a:tr h="364800">
                <a:tc>
                  <a:txBody>
                    <a:bodyPr>
                      <a:noAutofit/>
                    </a:bodyPr>
                    <a:lstStyle/>
                    <a:p>
                      <a:pPr indent="0" lvl="0" marL="0" marR="0" rtl="0" algn="ctr">
                        <a:lnSpc>
                          <a:spcPct val="100000"/>
                        </a:lnSpc>
                        <a:spcBef>
                          <a:spcPts val="0"/>
                        </a:spcBef>
                        <a:spcAft>
                          <a:spcPts val="0"/>
                        </a:spcAft>
                        <a:buClr>
                          <a:schemeClr val="dk1"/>
                        </a:buClr>
                        <a:buSzPts val="1400"/>
                        <a:buFont typeface="Calibri"/>
                        <a:buNone/>
                      </a:pPr>
                      <a:r>
                        <a:rPr lang="en" sz="1400" u="none" cap="none" strike="noStrike"/>
                        <a:t>Males</a:t>
                      </a:r>
                      <a:endParaRPr sz="1100"/>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solidFill>
                            <a:srgbClr val="C00000"/>
                          </a:solidFill>
                        </a:rPr>
                        <a:t>48.73</a:t>
                      </a:r>
                      <a:endParaRPr sz="1100"/>
                    </a:p>
                  </a:txBody>
                  <a:tcPr marT="34275" marB="34275" marR="91450" marL="91450">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27.20</a:t>
                      </a:r>
                      <a:endParaRPr sz="1100"/>
                    </a:p>
                  </a:txBody>
                  <a:tcPr marT="34275" marB="34275" marR="91450" marL="91450">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11.97</a:t>
                      </a:r>
                      <a:endParaRPr sz="1100"/>
                    </a:p>
                  </a:txBody>
                  <a:tcPr marT="34275" marB="34275" marR="91450" marL="91450">
                    <a:lnR cap="flat" cmpd="sng" w="19050">
                      <a:solidFill>
                        <a:schemeClr val="lt1"/>
                      </a:solidFill>
                      <a:prstDash val="solid"/>
                      <a:round/>
                      <a:headEnd len="sm" w="sm" type="none"/>
                      <a:tailEnd len="sm" w="sm" type="none"/>
                    </a:lnR>
                    <a:solidFill>
                      <a:srgbClr val="F2F2F2"/>
                    </a:solidFill>
                  </a:tcPr>
                </a:tc>
                <a:tc>
                  <a:txBody>
                    <a:bodyPr>
                      <a:noAutofit/>
                    </a:bodyPr>
                    <a:lstStyle/>
                    <a:p>
                      <a:pPr indent="0" lvl="0" marL="0" marR="0" rtl="0" algn="ctr">
                        <a:lnSpc>
                          <a:spcPct val="100000"/>
                        </a:lnSpc>
                        <a:spcBef>
                          <a:spcPts val="0"/>
                        </a:spcBef>
                        <a:spcAft>
                          <a:spcPts val="0"/>
                        </a:spcAft>
                        <a:buClr>
                          <a:schemeClr val="lt1"/>
                        </a:buClr>
                        <a:buSzPts val="1400"/>
                        <a:buFont typeface="Calibri"/>
                        <a:buNone/>
                      </a:pPr>
                      <a:r>
                        <a:rPr b="1" lang="en" sz="1400" u="none" cap="none" strike="noStrike">
                          <a:solidFill>
                            <a:schemeClr val="lt1"/>
                          </a:solidFill>
                        </a:rPr>
                        <a:t>29.30</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rPr lang="en" sz="1400" u="none" cap="none" strike="noStrike"/>
                        <a:t>+6.54</a:t>
                      </a:r>
                      <a:endParaRPr sz="1100"/>
                    </a:p>
                  </a:txBody>
                  <a:tcPr marT="34275" marB="34275" marR="91450" marL="91450">
                    <a:lnL cap="flat" cmpd="sng" w="38100">
                      <a:solidFill>
                        <a:schemeClr val="lt1"/>
                      </a:solidFill>
                      <a:prstDash val="solid"/>
                      <a:round/>
                      <a:headEnd len="sm" w="sm" type="none"/>
                      <a:tailEnd len="sm" w="sm" type="none"/>
                    </a:lnL>
                    <a:solidFill>
                      <a:srgbClr val="595959"/>
                    </a:solidFill>
                  </a:tcPr>
                </a:tc>
              </a:tr>
              <a:tr h="364800">
                <a:tc>
                  <a:txBody>
                    <a:bodyPr>
                      <a:noAutofit/>
                    </a:bodyPr>
                    <a:lstStyle/>
                    <a:p>
                      <a:pPr indent="0" lvl="0" marL="0" marR="0" rtl="0" algn="ctr">
                        <a:spcBef>
                          <a:spcPts val="0"/>
                        </a:spcBef>
                        <a:spcAft>
                          <a:spcPts val="0"/>
                        </a:spcAft>
                        <a:buNone/>
                      </a:pPr>
                      <a:r>
                        <a:rPr lang="en" sz="1400" u="none" cap="none" strike="noStrike"/>
                        <a:t>Females</a:t>
                      </a:r>
                      <a:endParaRPr sz="1400" u="none" cap="none" strike="noStrike">
                        <a:solidFill>
                          <a:srgbClr val="C00000"/>
                        </a:solidFill>
                      </a:endParaRPr>
                    </a:p>
                  </a:txBody>
                  <a:tcPr marT="34275" marB="34275" marR="91450" marL="91450">
                    <a:lnB cap="flat" cmpd="sng" w="1905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 sz="1400" u="none" cap="none" strike="noStrike">
                          <a:solidFill>
                            <a:srgbClr val="C00000"/>
                          </a:solidFill>
                        </a:rPr>
                        <a:t>27.17</a:t>
                      </a:r>
                      <a:endParaRPr sz="1100"/>
                    </a:p>
                  </a:txBody>
                  <a:tcPr marT="34275" marB="34275" marR="91450" marL="91450">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11.17</a:t>
                      </a:r>
                      <a:endParaRPr sz="1100"/>
                    </a:p>
                  </a:txBody>
                  <a:tcPr marT="34275" marB="34275" marR="91450" marL="91450">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10.33</a:t>
                      </a:r>
                      <a:endParaRPr sz="1100"/>
                    </a:p>
                  </a:txBody>
                  <a:tcPr marT="34275" marB="34275" marR="91450" marL="91450">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lnSpc>
                          <a:spcPct val="100000"/>
                        </a:lnSpc>
                        <a:spcBef>
                          <a:spcPts val="0"/>
                        </a:spcBef>
                        <a:spcAft>
                          <a:spcPts val="0"/>
                        </a:spcAft>
                        <a:buClr>
                          <a:schemeClr val="lt1"/>
                        </a:buClr>
                        <a:buSzPts val="1400"/>
                        <a:buFont typeface="Calibri"/>
                        <a:buNone/>
                      </a:pPr>
                      <a:r>
                        <a:rPr b="1" lang="en" sz="1400" u="none" cap="none" strike="noStrike">
                          <a:solidFill>
                            <a:schemeClr val="lt1"/>
                          </a:solidFill>
                        </a:rPr>
                        <a:t>16.22</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rPr lang="en" sz="1400" u="none" cap="none" strike="noStrike"/>
                        <a:t>-6.54</a:t>
                      </a:r>
                      <a:endParaRPr sz="1100"/>
                    </a:p>
                  </a:txBody>
                  <a:tcPr marT="34275" marB="34275" marR="91450" marL="91450">
                    <a:lnL cap="flat" cmpd="sng" w="38100">
                      <a:solidFill>
                        <a:schemeClr val="lt1"/>
                      </a:solidFill>
                      <a:prstDash val="solid"/>
                      <a:round/>
                      <a:headEnd len="sm" w="sm" type="none"/>
                      <a:tailEnd len="sm" w="sm" type="none"/>
                    </a:lnL>
                    <a:solidFill>
                      <a:srgbClr val="595959"/>
                    </a:solidFill>
                  </a:tcPr>
                </a:tc>
              </a:tr>
              <a:tr h="480050">
                <a:tc>
                  <a:txBody>
                    <a:bodyPr>
                      <a:noAutofit/>
                    </a:bodyPr>
                    <a:lstStyle/>
                    <a:p>
                      <a:pPr indent="0" lvl="0" marL="0" marR="0" rtl="0" algn="ctr">
                        <a:spcBef>
                          <a:spcPts val="0"/>
                        </a:spcBef>
                        <a:spcAft>
                          <a:spcPts val="0"/>
                        </a:spcAft>
                        <a:buNone/>
                      </a:pPr>
                      <a:r>
                        <a:rPr lang="en" sz="1400" u="none" cap="none" strike="noStrike">
                          <a:solidFill>
                            <a:schemeClr val="lt1"/>
                          </a:solidFill>
                        </a:rPr>
                        <a:t>MarginalMeans</a:t>
                      </a:r>
                      <a:endParaRPr sz="1400" u="none" cap="none" strike="noStrike">
                        <a:solidFill>
                          <a:schemeClr val="lt1"/>
                        </a:solidFill>
                      </a:endParaRPr>
                    </a:p>
                  </a:txBody>
                  <a:tcPr marT="34275" marB="34275" marR="91450" marL="91450">
                    <a:lnT cap="flat" cmpd="sng" w="19050">
                      <a:solidFill>
                        <a:schemeClr val="lt1"/>
                      </a:solidFill>
                      <a:prstDash val="solid"/>
                      <a:round/>
                      <a:headEnd len="sm" w="sm" type="none"/>
                      <a:tailEnd len="sm" w="sm" type="none"/>
                    </a:lnT>
                  </a:tcPr>
                </a:tc>
                <a:tc>
                  <a:txBody>
                    <a:bodyPr>
                      <a:noAutofit/>
                    </a:bodyPr>
                    <a:lstStyle/>
                    <a:p>
                      <a:pPr indent="0" lvl="0" marL="0" marR="0" rtl="0" algn="ctr">
                        <a:spcBef>
                          <a:spcPts val="0"/>
                        </a:spcBef>
                        <a:spcAft>
                          <a:spcPts val="0"/>
                        </a:spcAft>
                        <a:buNone/>
                      </a:pPr>
                      <a:r>
                        <a:rPr b="1" lang="en" sz="1400" u="none" cap="none" strike="noStrike">
                          <a:solidFill>
                            <a:schemeClr val="lt1"/>
                          </a:solidFill>
                        </a:rPr>
                        <a:t>37.95</a:t>
                      </a:r>
                      <a:endParaRPr sz="1100"/>
                    </a:p>
                  </a:txBody>
                  <a:tcPr marT="34275" marB="34275" marR="91450" marL="91450">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400" u="none" cap="none" strike="noStrike">
                          <a:solidFill>
                            <a:schemeClr val="lt1"/>
                          </a:solidFill>
                        </a:rPr>
                        <a:t>19.18</a:t>
                      </a:r>
                      <a:endParaRPr sz="1100"/>
                    </a:p>
                  </a:txBody>
                  <a:tcPr marT="34275" marB="34275" marR="91450" marL="91450">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400" u="none" cap="none" strike="noStrike">
                          <a:solidFill>
                            <a:schemeClr val="lt1"/>
                          </a:solidFill>
                        </a:rPr>
                        <a:t>11.15</a:t>
                      </a:r>
                      <a:endParaRPr sz="1100"/>
                    </a:p>
                  </a:txBody>
                  <a:tcPr marT="34275" marB="34275" marR="91450" marL="91450">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lnSpc>
                          <a:spcPct val="100000"/>
                        </a:lnSpc>
                        <a:spcBef>
                          <a:spcPts val="0"/>
                        </a:spcBef>
                        <a:spcAft>
                          <a:spcPts val="0"/>
                        </a:spcAft>
                        <a:buClr>
                          <a:srgbClr val="FFFF00"/>
                        </a:buClr>
                        <a:buSzPts val="1400"/>
                        <a:buFont typeface="Calibri"/>
                        <a:buNone/>
                      </a:pPr>
                      <a:r>
                        <a:rPr b="1" lang="en" sz="1400" u="none" cap="none" strike="noStrike">
                          <a:solidFill>
                            <a:srgbClr val="FFFF00"/>
                          </a:solidFill>
                        </a:rPr>
                        <a:t>22.76</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00B050"/>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lnL cap="flat" cmpd="sng" w="38100">
                      <a:solidFill>
                        <a:schemeClr val="lt1"/>
                      </a:solidFill>
                      <a:prstDash val="solid"/>
                      <a:round/>
                      <a:headEnd len="sm" w="sm" type="none"/>
                      <a:tailEnd len="sm" w="sm" type="none"/>
                    </a:lnL>
                    <a:solidFill>
                      <a:schemeClr val="lt1"/>
                    </a:solidFill>
                  </a:tcPr>
                </a:tc>
              </a:tr>
              <a:tr h="480050">
                <a:tc>
                  <a:txBody>
                    <a:bodyPr>
                      <a:noAutofit/>
                    </a:bodyPr>
                    <a:lstStyle/>
                    <a:p>
                      <a:pPr indent="0" lvl="0" marL="0" marR="0" rtl="0" algn="ctr">
                        <a:spcBef>
                          <a:spcPts val="0"/>
                        </a:spcBef>
                        <a:spcAft>
                          <a:spcPts val="0"/>
                        </a:spcAft>
                        <a:buNone/>
                      </a:pPr>
                      <a:r>
                        <a:rPr lang="en" sz="1400" u="none" cap="none" strike="noStrike">
                          <a:solidFill>
                            <a:schemeClr val="lt1"/>
                          </a:solidFill>
                        </a:rPr>
                        <a:t>MarginalEffects</a:t>
                      </a:r>
                      <a:endParaRPr sz="1400" u="none" cap="none" strike="noStrike">
                        <a:solidFill>
                          <a:schemeClr val="lt1"/>
                        </a:solidFill>
                      </a:endParaRPr>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solidFill>
                            <a:schemeClr val="lt1"/>
                          </a:solidFill>
                        </a:rPr>
                        <a:t>+15.19</a:t>
                      </a:r>
                      <a:endParaRPr sz="1100"/>
                    </a:p>
                  </a:txBody>
                  <a:tcPr marT="34275" marB="34275" marR="91450" marL="91450">
                    <a:solidFill>
                      <a:srgbClr val="595959"/>
                    </a:solidFill>
                  </a:tcPr>
                </a:tc>
                <a:tc>
                  <a:txBody>
                    <a:bodyPr>
                      <a:noAutofit/>
                    </a:bodyPr>
                    <a:lstStyle/>
                    <a:p>
                      <a:pPr indent="0" lvl="0" marL="0" marR="0" rtl="0" algn="ctr">
                        <a:spcBef>
                          <a:spcPts val="0"/>
                        </a:spcBef>
                        <a:spcAft>
                          <a:spcPts val="0"/>
                        </a:spcAft>
                        <a:buNone/>
                      </a:pPr>
                      <a:r>
                        <a:rPr lang="en" sz="1400" u="none" cap="none" strike="noStrike">
                          <a:solidFill>
                            <a:schemeClr val="lt1"/>
                          </a:solidFill>
                        </a:rPr>
                        <a:t>-3.58</a:t>
                      </a:r>
                      <a:endParaRPr sz="1100"/>
                    </a:p>
                  </a:txBody>
                  <a:tcPr marT="34275" marB="34275" marR="91450" marL="91450">
                    <a:solidFill>
                      <a:srgbClr val="595959"/>
                    </a:solidFill>
                  </a:tcPr>
                </a:tc>
                <a:tc>
                  <a:txBody>
                    <a:bodyPr>
                      <a:noAutofit/>
                    </a:bodyPr>
                    <a:lstStyle/>
                    <a:p>
                      <a:pPr indent="0" lvl="0" marL="0" marR="0" rtl="0" algn="ctr">
                        <a:spcBef>
                          <a:spcPts val="0"/>
                        </a:spcBef>
                        <a:spcAft>
                          <a:spcPts val="0"/>
                        </a:spcAft>
                        <a:buNone/>
                      </a:pPr>
                      <a:r>
                        <a:rPr lang="en" sz="1400" u="none" cap="none" strike="noStrike">
                          <a:solidFill>
                            <a:schemeClr val="lt1"/>
                          </a:solidFill>
                        </a:rPr>
                        <a:t>-11.61</a:t>
                      </a:r>
                      <a:endParaRPr sz="1100"/>
                    </a:p>
                  </a:txBody>
                  <a:tcPr marT="34275" marB="34275" marR="91450" marL="91450">
                    <a:solidFill>
                      <a:srgbClr val="595959"/>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solidFill>
                      <a:schemeClr val="lt1"/>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solidFill>
                      <a:schemeClr val="lt1"/>
                    </a:solidFill>
                  </a:tcPr>
                </a:tc>
              </a:tr>
            </a:tbl>
          </a:graphicData>
        </a:graphic>
      </p:graphicFrame>
      <p:sp>
        <p:nvSpPr>
          <p:cNvPr id="852" name="Google Shape;852;p152"/>
          <p:cNvSpPr txBox="1"/>
          <p:nvPr/>
        </p:nvSpPr>
        <p:spPr>
          <a:xfrm>
            <a:off x="189192" y="95250"/>
            <a:ext cx="8103900" cy="1362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Cell mean  =  </a:t>
            </a:r>
            <a:r>
              <a:rPr i="1" lang="en" sz="1800">
                <a:solidFill>
                  <a:schemeClr val="dk1"/>
                </a:solidFill>
                <a:latin typeface="Calibri"/>
                <a:ea typeface="Calibri"/>
                <a:cs typeface="Calibri"/>
                <a:sym typeface="Calibri"/>
              </a:rPr>
              <a:t>grand mean </a:t>
            </a:r>
            <a:endParaRPr sz="1800"/>
          </a:p>
          <a:p>
            <a:pPr indent="0" lvl="0" marL="0" marR="0" rtl="0" algn="l">
              <a:spcBef>
                <a:spcPts val="0"/>
              </a:spcBef>
              <a:spcAft>
                <a:spcPts val="0"/>
              </a:spcAft>
              <a:buNone/>
            </a:pPr>
            <a:r>
              <a:rPr lang="en" sz="1800">
                <a:solidFill>
                  <a:schemeClr val="dk1"/>
                </a:solidFill>
                <a:latin typeface="Calibri"/>
                <a:ea typeface="Calibri"/>
                <a:cs typeface="Calibri"/>
                <a:sym typeface="Calibri"/>
              </a:rPr>
              <a:t>	            + </a:t>
            </a:r>
            <a:r>
              <a:rPr i="1" lang="en" sz="1800">
                <a:solidFill>
                  <a:schemeClr val="dk1"/>
                </a:solidFill>
                <a:latin typeface="Calibri"/>
                <a:ea typeface="Calibri"/>
                <a:cs typeface="Calibri"/>
                <a:sym typeface="Calibri"/>
              </a:rPr>
              <a:t>marginal effect </a:t>
            </a:r>
            <a:r>
              <a:rPr lang="en" sz="1800">
                <a:solidFill>
                  <a:schemeClr val="dk1"/>
                </a:solidFill>
                <a:latin typeface="Calibri"/>
                <a:ea typeface="Calibri"/>
                <a:cs typeface="Calibri"/>
                <a:sym typeface="Calibri"/>
              </a:rPr>
              <a:t>of Diagnosis</a:t>
            </a:r>
            <a:endParaRPr sz="1800"/>
          </a:p>
          <a:p>
            <a:pPr indent="0" lvl="0" marL="0" marR="0" rtl="0" algn="l">
              <a:spcBef>
                <a:spcPts val="0"/>
              </a:spcBef>
              <a:spcAft>
                <a:spcPts val="0"/>
              </a:spcAft>
              <a:buNone/>
            </a:pPr>
            <a:r>
              <a:rPr lang="en" sz="1800">
                <a:solidFill>
                  <a:schemeClr val="dk1"/>
                </a:solidFill>
                <a:latin typeface="Calibri"/>
                <a:ea typeface="Calibri"/>
                <a:cs typeface="Calibri"/>
                <a:sym typeface="Calibri"/>
              </a:rPr>
              <a:t>	            + </a:t>
            </a:r>
            <a:r>
              <a:rPr i="1" lang="en" sz="1800">
                <a:solidFill>
                  <a:schemeClr val="dk1"/>
                </a:solidFill>
                <a:latin typeface="Calibri"/>
                <a:ea typeface="Calibri"/>
                <a:cs typeface="Calibri"/>
                <a:sym typeface="Calibri"/>
              </a:rPr>
              <a:t>marginal effect </a:t>
            </a:r>
            <a:r>
              <a:rPr lang="en" sz="1800">
                <a:solidFill>
                  <a:schemeClr val="dk1"/>
                </a:solidFill>
                <a:latin typeface="Calibri"/>
                <a:ea typeface="Calibri"/>
                <a:cs typeface="Calibri"/>
                <a:sym typeface="Calibri"/>
              </a:rPr>
              <a:t>of Sex</a:t>
            </a:r>
            <a:endParaRPr sz="1800"/>
          </a:p>
          <a:p>
            <a:pPr indent="0" lvl="0" marL="0" marR="0" rtl="0" algn="l">
              <a:spcBef>
                <a:spcPts val="0"/>
              </a:spcBef>
              <a:spcAft>
                <a:spcPts val="0"/>
              </a:spcAft>
              <a:buNone/>
            </a:pPr>
            <a:r>
              <a:rPr lang="en" sz="1800">
                <a:solidFill>
                  <a:schemeClr val="dk1"/>
                </a:solidFill>
                <a:latin typeface="Calibri"/>
                <a:ea typeface="Calibri"/>
                <a:cs typeface="Calibri"/>
                <a:sym typeface="Calibri"/>
              </a:rPr>
              <a:t>	            + </a:t>
            </a:r>
            <a:r>
              <a:rPr i="1" lang="en" sz="1800">
                <a:solidFill>
                  <a:schemeClr val="dk1"/>
                </a:solidFill>
                <a:latin typeface="Calibri"/>
                <a:ea typeface="Calibri"/>
                <a:cs typeface="Calibri"/>
                <a:sym typeface="Calibri"/>
              </a:rPr>
              <a:t>interaction effect</a:t>
            </a:r>
            <a:r>
              <a:rPr lang="en" sz="1800">
                <a:solidFill>
                  <a:schemeClr val="dk1"/>
                </a:solidFill>
                <a:latin typeface="Calibri"/>
                <a:ea typeface="Calibri"/>
                <a:cs typeface="Calibri"/>
                <a:sym typeface="Calibri"/>
              </a:rPr>
              <a:t> of Sex and Diagnosis</a:t>
            </a:r>
            <a:endParaRPr sz="18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pic>
        <p:nvPicPr>
          <p:cNvPr id="858" name="Google Shape;858;p153"/>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sp>
        <p:nvSpPr>
          <p:cNvPr id="859" name="Google Shape;859;p153"/>
          <p:cNvSpPr txBox="1"/>
          <p:nvPr/>
        </p:nvSpPr>
        <p:spPr>
          <a:xfrm>
            <a:off x="857250" y="4125516"/>
            <a:ext cx="65007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lang="en" sz="2400">
                <a:solidFill>
                  <a:schemeClr val="dk1"/>
                </a:solidFill>
                <a:latin typeface="Arial"/>
                <a:ea typeface="Arial"/>
                <a:cs typeface="Arial"/>
                <a:sym typeface="Arial"/>
              </a:rPr>
              <a:t>48.73 – 22.76 – 15.19 – 6.54 = </a:t>
            </a:r>
            <a:r>
              <a:rPr b="1" lang="en" sz="2400">
                <a:solidFill>
                  <a:srgbClr val="7030A0"/>
                </a:solidFill>
                <a:latin typeface="Arial"/>
                <a:ea typeface="Arial"/>
                <a:cs typeface="Arial"/>
                <a:sym typeface="Arial"/>
              </a:rPr>
              <a:t>+4.24 </a:t>
            </a:r>
            <a:endParaRPr/>
          </a:p>
        </p:txBody>
      </p:sp>
      <p:graphicFrame>
        <p:nvGraphicFramePr>
          <p:cNvPr id="860" name="Google Shape;860;p153"/>
          <p:cNvGraphicFramePr/>
          <p:nvPr/>
        </p:nvGraphicFramePr>
        <p:xfrm>
          <a:off x="1643063" y="1607344"/>
          <a:ext cx="3000000" cy="3000000"/>
        </p:xfrm>
        <a:graphic>
          <a:graphicData uri="http://schemas.openxmlformats.org/drawingml/2006/table">
            <a:tbl>
              <a:tblPr bandRow="1" firstCol="1" firstRow="1" lastCol="1" lastRow="1">
                <a:noFill/>
                <a:tableStyleId>{1DED934C-3320-4803-8C8B-E728F2CAC8C5}</a:tableStyleId>
              </a:tblPr>
              <a:tblGrid>
                <a:gridCol w="1059650"/>
                <a:gridCol w="1059650"/>
                <a:gridCol w="1059650"/>
                <a:gridCol w="1059650"/>
                <a:gridCol w="1059650"/>
                <a:gridCol w="1059650"/>
              </a:tblGrid>
              <a:tr h="629675">
                <a:tc>
                  <a:txBody>
                    <a:bodyPr>
                      <a:noAutofit/>
                    </a:bodyPr>
                    <a:lstStyle/>
                    <a:p>
                      <a:pPr indent="0" lvl="0" marL="0" marR="0" rtl="0" algn="ctr">
                        <a:spcBef>
                          <a:spcPts val="0"/>
                        </a:spcBef>
                        <a:spcAft>
                          <a:spcPts val="0"/>
                        </a:spcAft>
                        <a:buNone/>
                      </a:pPr>
                      <a:r>
                        <a:t/>
                      </a:r>
                      <a:endParaRPr sz="1400" u="none" cap="none" strike="noStrike"/>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Sz</a:t>
                      </a:r>
                      <a:endParaRPr sz="1100"/>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Sf</a:t>
                      </a:r>
                      <a:endParaRPr sz="1400" u="none" cap="none" strike="noStrike"/>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Bp</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400" u="none" cap="none" strike="noStrike"/>
                        <a:t>MarginalMeans</a:t>
                      </a:r>
                      <a:endParaRPr sz="1400" u="none" cap="none" strike="noStrike"/>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rPr lang="en" sz="1400" u="none" cap="none" strike="noStrike"/>
                        <a:t>MarginalEffects</a:t>
                      </a:r>
                      <a:endParaRPr sz="1400" u="none" cap="none" strike="noStrike"/>
                    </a:p>
                  </a:txBody>
                  <a:tcPr marT="34275" marB="34275" marR="91450" marL="91450"/>
                </a:tc>
              </a:tr>
              <a:tr h="364800">
                <a:tc>
                  <a:txBody>
                    <a:bodyPr>
                      <a:noAutofit/>
                    </a:bodyPr>
                    <a:lstStyle/>
                    <a:p>
                      <a:pPr indent="0" lvl="0" marL="0" marR="0" rtl="0" algn="ctr">
                        <a:lnSpc>
                          <a:spcPct val="100000"/>
                        </a:lnSpc>
                        <a:spcBef>
                          <a:spcPts val="0"/>
                        </a:spcBef>
                        <a:spcAft>
                          <a:spcPts val="0"/>
                        </a:spcAft>
                        <a:buClr>
                          <a:schemeClr val="dk1"/>
                        </a:buClr>
                        <a:buSzPts val="1400"/>
                        <a:buFont typeface="Calibri"/>
                        <a:buNone/>
                      </a:pPr>
                      <a:r>
                        <a:rPr lang="en" sz="1400" u="none" cap="none" strike="noStrike"/>
                        <a:t>Males</a:t>
                      </a:r>
                      <a:endParaRPr sz="1100"/>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solidFill>
                            <a:srgbClr val="C00000"/>
                          </a:solidFill>
                        </a:rPr>
                        <a:t>48.73</a:t>
                      </a:r>
                      <a:endParaRPr sz="1100"/>
                    </a:p>
                  </a:txBody>
                  <a:tcPr marT="34275" marB="34275" marR="91450" marL="91450">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27.20</a:t>
                      </a:r>
                      <a:endParaRPr sz="1100"/>
                    </a:p>
                  </a:txBody>
                  <a:tcPr marT="34275" marB="34275" marR="91450" marL="91450">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11.97</a:t>
                      </a:r>
                      <a:endParaRPr sz="1100"/>
                    </a:p>
                  </a:txBody>
                  <a:tcPr marT="34275" marB="34275" marR="91450" marL="91450">
                    <a:lnR cap="flat" cmpd="sng" w="19050">
                      <a:solidFill>
                        <a:schemeClr val="lt1"/>
                      </a:solidFill>
                      <a:prstDash val="solid"/>
                      <a:round/>
                      <a:headEnd len="sm" w="sm" type="none"/>
                      <a:tailEnd len="sm" w="sm" type="none"/>
                    </a:lnR>
                    <a:solidFill>
                      <a:srgbClr val="F2F2F2"/>
                    </a:solidFill>
                  </a:tcPr>
                </a:tc>
                <a:tc>
                  <a:txBody>
                    <a:bodyPr>
                      <a:noAutofit/>
                    </a:bodyPr>
                    <a:lstStyle/>
                    <a:p>
                      <a:pPr indent="0" lvl="0" marL="0" marR="0" rtl="0" algn="ctr">
                        <a:lnSpc>
                          <a:spcPct val="100000"/>
                        </a:lnSpc>
                        <a:spcBef>
                          <a:spcPts val="0"/>
                        </a:spcBef>
                        <a:spcAft>
                          <a:spcPts val="0"/>
                        </a:spcAft>
                        <a:buClr>
                          <a:schemeClr val="lt1"/>
                        </a:buClr>
                        <a:buSzPts val="1400"/>
                        <a:buFont typeface="Calibri"/>
                        <a:buNone/>
                      </a:pPr>
                      <a:r>
                        <a:rPr b="1" lang="en" sz="1400" u="none" cap="none" strike="noStrike">
                          <a:solidFill>
                            <a:schemeClr val="lt1"/>
                          </a:solidFill>
                        </a:rPr>
                        <a:t>29.30</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rPr lang="en" sz="1400" u="none" cap="none" strike="noStrike"/>
                        <a:t>+6.54</a:t>
                      </a:r>
                      <a:endParaRPr sz="1100"/>
                    </a:p>
                  </a:txBody>
                  <a:tcPr marT="34275" marB="34275" marR="91450" marL="91450">
                    <a:lnL cap="flat" cmpd="sng" w="38100">
                      <a:solidFill>
                        <a:schemeClr val="lt1"/>
                      </a:solidFill>
                      <a:prstDash val="solid"/>
                      <a:round/>
                      <a:headEnd len="sm" w="sm" type="none"/>
                      <a:tailEnd len="sm" w="sm" type="none"/>
                    </a:lnL>
                    <a:solidFill>
                      <a:srgbClr val="595959"/>
                    </a:solidFill>
                  </a:tcPr>
                </a:tc>
              </a:tr>
              <a:tr h="364800">
                <a:tc>
                  <a:txBody>
                    <a:bodyPr>
                      <a:noAutofit/>
                    </a:bodyPr>
                    <a:lstStyle/>
                    <a:p>
                      <a:pPr indent="0" lvl="0" marL="0" marR="0" rtl="0" algn="ctr">
                        <a:spcBef>
                          <a:spcPts val="0"/>
                        </a:spcBef>
                        <a:spcAft>
                          <a:spcPts val="0"/>
                        </a:spcAft>
                        <a:buNone/>
                      </a:pPr>
                      <a:r>
                        <a:rPr lang="en" sz="1400" u="none" cap="none" strike="noStrike"/>
                        <a:t>Females</a:t>
                      </a:r>
                      <a:endParaRPr sz="1400" u="none" cap="none" strike="noStrike">
                        <a:solidFill>
                          <a:srgbClr val="C00000"/>
                        </a:solidFill>
                      </a:endParaRPr>
                    </a:p>
                  </a:txBody>
                  <a:tcPr marT="34275" marB="34275" marR="91450" marL="91450">
                    <a:lnB cap="flat" cmpd="sng" w="1905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 sz="1400" u="none" cap="none" strike="noStrike">
                          <a:solidFill>
                            <a:srgbClr val="C00000"/>
                          </a:solidFill>
                        </a:rPr>
                        <a:t>27.17</a:t>
                      </a:r>
                      <a:endParaRPr sz="1100"/>
                    </a:p>
                  </a:txBody>
                  <a:tcPr marT="34275" marB="34275" marR="91450" marL="91450">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11.17</a:t>
                      </a:r>
                      <a:endParaRPr sz="1100"/>
                    </a:p>
                  </a:txBody>
                  <a:tcPr marT="34275" marB="34275" marR="91450" marL="91450">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10.33</a:t>
                      </a:r>
                      <a:endParaRPr sz="1100"/>
                    </a:p>
                  </a:txBody>
                  <a:tcPr marT="34275" marB="34275" marR="91450" marL="91450">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lnSpc>
                          <a:spcPct val="100000"/>
                        </a:lnSpc>
                        <a:spcBef>
                          <a:spcPts val="0"/>
                        </a:spcBef>
                        <a:spcAft>
                          <a:spcPts val="0"/>
                        </a:spcAft>
                        <a:buClr>
                          <a:schemeClr val="lt1"/>
                        </a:buClr>
                        <a:buSzPts val="1400"/>
                        <a:buFont typeface="Calibri"/>
                        <a:buNone/>
                      </a:pPr>
                      <a:r>
                        <a:rPr b="1" lang="en" sz="1400" u="none" cap="none" strike="noStrike">
                          <a:solidFill>
                            <a:schemeClr val="lt1"/>
                          </a:solidFill>
                        </a:rPr>
                        <a:t>16.22</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rPr lang="en" sz="1400" u="none" cap="none" strike="noStrike"/>
                        <a:t>-6.54</a:t>
                      </a:r>
                      <a:endParaRPr sz="1100"/>
                    </a:p>
                  </a:txBody>
                  <a:tcPr marT="34275" marB="34275" marR="91450" marL="91450">
                    <a:lnL cap="flat" cmpd="sng" w="38100">
                      <a:solidFill>
                        <a:schemeClr val="lt1"/>
                      </a:solidFill>
                      <a:prstDash val="solid"/>
                      <a:round/>
                      <a:headEnd len="sm" w="sm" type="none"/>
                      <a:tailEnd len="sm" w="sm" type="none"/>
                    </a:lnL>
                    <a:solidFill>
                      <a:srgbClr val="595959"/>
                    </a:solidFill>
                  </a:tcPr>
                </a:tc>
              </a:tr>
              <a:tr h="480050">
                <a:tc>
                  <a:txBody>
                    <a:bodyPr>
                      <a:noAutofit/>
                    </a:bodyPr>
                    <a:lstStyle/>
                    <a:p>
                      <a:pPr indent="0" lvl="0" marL="0" marR="0" rtl="0" algn="ctr">
                        <a:spcBef>
                          <a:spcPts val="0"/>
                        </a:spcBef>
                        <a:spcAft>
                          <a:spcPts val="0"/>
                        </a:spcAft>
                        <a:buNone/>
                      </a:pPr>
                      <a:r>
                        <a:rPr lang="en" sz="1400" u="none" cap="none" strike="noStrike">
                          <a:solidFill>
                            <a:schemeClr val="lt1"/>
                          </a:solidFill>
                        </a:rPr>
                        <a:t>MarginalMeans</a:t>
                      </a:r>
                      <a:endParaRPr sz="1400" u="none" cap="none" strike="noStrike">
                        <a:solidFill>
                          <a:schemeClr val="lt1"/>
                        </a:solidFill>
                      </a:endParaRPr>
                    </a:p>
                  </a:txBody>
                  <a:tcPr marT="34275" marB="34275" marR="91450" marL="91450">
                    <a:lnT cap="flat" cmpd="sng" w="19050">
                      <a:solidFill>
                        <a:schemeClr val="lt1"/>
                      </a:solidFill>
                      <a:prstDash val="solid"/>
                      <a:round/>
                      <a:headEnd len="sm" w="sm" type="none"/>
                      <a:tailEnd len="sm" w="sm" type="none"/>
                    </a:lnT>
                  </a:tcPr>
                </a:tc>
                <a:tc>
                  <a:txBody>
                    <a:bodyPr>
                      <a:noAutofit/>
                    </a:bodyPr>
                    <a:lstStyle/>
                    <a:p>
                      <a:pPr indent="0" lvl="0" marL="0" marR="0" rtl="0" algn="ctr">
                        <a:spcBef>
                          <a:spcPts val="0"/>
                        </a:spcBef>
                        <a:spcAft>
                          <a:spcPts val="0"/>
                        </a:spcAft>
                        <a:buNone/>
                      </a:pPr>
                      <a:r>
                        <a:rPr b="1" lang="en" sz="1400" u="none" cap="none" strike="noStrike">
                          <a:solidFill>
                            <a:schemeClr val="lt1"/>
                          </a:solidFill>
                        </a:rPr>
                        <a:t>37.95</a:t>
                      </a:r>
                      <a:endParaRPr sz="1100"/>
                    </a:p>
                  </a:txBody>
                  <a:tcPr marT="34275" marB="34275" marR="91450" marL="91450">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400" u="none" cap="none" strike="noStrike">
                          <a:solidFill>
                            <a:schemeClr val="lt1"/>
                          </a:solidFill>
                        </a:rPr>
                        <a:t>19.18</a:t>
                      </a:r>
                      <a:endParaRPr sz="1100"/>
                    </a:p>
                  </a:txBody>
                  <a:tcPr marT="34275" marB="34275" marR="91450" marL="91450">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400" u="none" cap="none" strike="noStrike">
                          <a:solidFill>
                            <a:schemeClr val="lt1"/>
                          </a:solidFill>
                        </a:rPr>
                        <a:t>11.15</a:t>
                      </a:r>
                      <a:endParaRPr sz="1100"/>
                    </a:p>
                  </a:txBody>
                  <a:tcPr marT="34275" marB="34275" marR="91450" marL="91450">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lnSpc>
                          <a:spcPct val="100000"/>
                        </a:lnSpc>
                        <a:spcBef>
                          <a:spcPts val="0"/>
                        </a:spcBef>
                        <a:spcAft>
                          <a:spcPts val="0"/>
                        </a:spcAft>
                        <a:buClr>
                          <a:srgbClr val="FFFF00"/>
                        </a:buClr>
                        <a:buSzPts val="1400"/>
                        <a:buFont typeface="Calibri"/>
                        <a:buNone/>
                      </a:pPr>
                      <a:r>
                        <a:rPr b="1" lang="en" sz="1400" u="none" cap="none" strike="noStrike">
                          <a:solidFill>
                            <a:srgbClr val="FFFF00"/>
                          </a:solidFill>
                        </a:rPr>
                        <a:t>22.76</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00B050"/>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lnL cap="flat" cmpd="sng" w="38100">
                      <a:solidFill>
                        <a:schemeClr val="lt1"/>
                      </a:solidFill>
                      <a:prstDash val="solid"/>
                      <a:round/>
                      <a:headEnd len="sm" w="sm" type="none"/>
                      <a:tailEnd len="sm" w="sm" type="none"/>
                    </a:lnL>
                    <a:solidFill>
                      <a:schemeClr val="lt1"/>
                    </a:solidFill>
                  </a:tcPr>
                </a:tc>
              </a:tr>
              <a:tr h="480050">
                <a:tc>
                  <a:txBody>
                    <a:bodyPr>
                      <a:noAutofit/>
                    </a:bodyPr>
                    <a:lstStyle/>
                    <a:p>
                      <a:pPr indent="0" lvl="0" marL="0" marR="0" rtl="0" algn="ctr">
                        <a:spcBef>
                          <a:spcPts val="0"/>
                        </a:spcBef>
                        <a:spcAft>
                          <a:spcPts val="0"/>
                        </a:spcAft>
                        <a:buNone/>
                      </a:pPr>
                      <a:r>
                        <a:rPr lang="en" sz="1400" u="none" cap="none" strike="noStrike">
                          <a:solidFill>
                            <a:schemeClr val="lt1"/>
                          </a:solidFill>
                        </a:rPr>
                        <a:t>MarginalEffects</a:t>
                      </a:r>
                      <a:endParaRPr sz="1400" u="none" cap="none" strike="noStrike">
                        <a:solidFill>
                          <a:schemeClr val="lt1"/>
                        </a:solidFill>
                      </a:endParaRPr>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solidFill>
                            <a:schemeClr val="lt1"/>
                          </a:solidFill>
                        </a:rPr>
                        <a:t>+15.19</a:t>
                      </a:r>
                      <a:endParaRPr sz="1100"/>
                    </a:p>
                  </a:txBody>
                  <a:tcPr marT="34275" marB="34275" marR="91450" marL="91450">
                    <a:solidFill>
                      <a:srgbClr val="595959"/>
                    </a:solidFill>
                  </a:tcPr>
                </a:tc>
                <a:tc>
                  <a:txBody>
                    <a:bodyPr>
                      <a:noAutofit/>
                    </a:bodyPr>
                    <a:lstStyle/>
                    <a:p>
                      <a:pPr indent="0" lvl="0" marL="0" marR="0" rtl="0" algn="ctr">
                        <a:spcBef>
                          <a:spcPts val="0"/>
                        </a:spcBef>
                        <a:spcAft>
                          <a:spcPts val="0"/>
                        </a:spcAft>
                        <a:buNone/>
                      </a:pPr>
                      <a:r>
                        <a:rPr lang="en" sz="1400" u="none" cap="none" strike="noStrike">
                          <a:solidFill>
                            <a:schemeClr val="lt1"/>
                          </a:solidFill>
                        </a:rPr>
                        <a:t>-3.58</a:t>
                      </a:r>
                      <a:endParaRPr sz="1100"/>
                    </a:p>
                  </a:txBody>
                  <a:tcPr marT="34275" marB="34275" marR="91450" marL="91450">
                    <a:solidFill>
                      <a:srgbClr val="595959"/>
                    </a:solidFill>
                  </a:tcPr>
                </a:tc>
                <a:tc>
                  <a:txBody>
                    <a:bodyPr>
                      <a:noAutofit/>
                    </a:bodyPr>
                    <a:lstStyle/>
                    <a:p>
                      <a:pPr indent="0" lvl="0" marL="0" marR="0" rtl="0" algn="ctr">
                        <a:spcBef>
                          <a:spcPts val="0"/>
                        </a:spcBef>
                        <a:spcAft>
                          <a:spcPts val="0"/>
                        </a:spcAft>
                        <a:buNone/>
                      </a:pPr>
                      <a:r>
                        <a:rPr lang="en" sz="1400" u="none" cap="none" strike="noStrike">
                          <a:solidFill>
                            <a:schemeClr val="lt1"/>
                          </a:solidFill>
                        </a:rPr>
                        <a:t>-11.61</a:t>
                      </a:r>
                      <a:endParaRPr sz="1100"/>
                    </a:p>
                  </a:txBody>
                  <a:tcPr marT="34275" marB="34275" marR="91450" marL="91450">
                    <a:solidFill>
                      <a:srgbClr val="595959"/>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solidFill>
                      <a:schemeClr val="lt1"/>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solidFill>
                      <a:schemeClr val="lt1"/>
                    </a:solidFill>
                  </a:tcPr>
                </a:tc>
              </a:tr>
            </a:tbl>
          </a:graphicData>
        </a:graphic>
      </p:graphicFrame>
      <p:sp>
        <p:nvSpPr>
          <p:cNvPr id="861" name="Google Shape;861;p153"/>
          <p:cNvSpPr/>
          <p:nvPr/>
        </p:nvSpPr>
        <p:spPr>
          <a:xfrm>
            <a:off x="2843213" y="2247900"/>
            <a:ext cx="785700" cy="267900"/>
          </a:xfrm>
          <a:prstGeom prst="ellipse">
            <a:avLst/>
          </a:prstGeom>
          <a:noFill/>
          <a:ln cap="flat" cmpd="sng" w="381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62" name="Google Shape;862;p153"/>
          <p:cNvCxnSpPr/>
          <p:nvPr/>
        </p:nvCxnSpPr>
        <p:spPr>
          <a:xfrm rot="5400000">
            <a:off x="1388888" y="2551003"/>
            <a:ext cx="1646700" cy="1471500"/>
          </a:xfrm>
          <a:prstGeom prst="straightConnector1">
            <a:avLst/>
          </a:prstGeom>
          <a:noFill/>
          <a:ln cap="flat" cmpd="sng" w="38100">
            <a:solidFill>
              <a:srgbClr val="00B050"/>
            </a:solidFill>
            <a:prstDash val="solid"/>
            <a:miter lim="800000"/>
            <a:headEnd len="sm" w="sm" type="none"/>
            <a:tailEnd len="med" w="med" type="stealth"/>
          </a:ln>
        </p:spPr>
      </p:cxnSp>
      <p:sp>
        <p:nvSpPr>
          <p:cNvPr id="863" name="Google Shape;863;p153"/>
          <p:cNvSpPr txBox="1"/>
          <p:nvPr/>
        </p:nvSpPr>
        <p:spPr>
          <a:xfrm>
            <a:off x="189192" y="95250"/>
            <a:ext cx="8103900" cy="103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To obtain the </a:t>
            </a:r>
            <a:r>
              <a:rPr i="1" lang="en" sz="1800">
                <a:solidFill>
                  <a:schemeClr val="dk1"/>
                </a:solidFill>
                <a:latin typeface="Calibri"/>
                <a:ea typeface="Calibri"/>
                <a:cs typeface="Calibri"/>
                <a:sym typeface="Calibri"/>
              </a:rPr>
              <a:t>interaction effect </a:t>
            </a:r>
            <a:r>
              <a:rPr lang="en" sz="1800">
                <a:solidFill>
                  <a:schemeClr val="dk1"/>
                </a:solidFill>
                <a:latin typeface="Calibri"/>
                <a:ea typeface="Calibri"/>
                <a:cs typeface="Calibri"/>
                <a:sym typeface="Calibri"/>
              </a:rPr>
              <a:t>for each cell, we need to remove the </a:t>
            </a:r>
            <a:r>
              <a:rPr i="1" lang="en" sz="1800">
                <a:solidFill>
                  <a:srgbClr val="FF0000"/>
                </a:solidFill>
                <a:latin typeface="Calibri"/>
                <a:ea typeface="Calibri"/>
                <a:cs typeface="Calibri"/>
                <a:sym typeface="Calibri"/>
              </a:rPr>
              <a:t>grand mean </a:t>
            </a:r>
            <a:r>
              <a:rPr lang="en" sz="1800">
                <a:solidFill>
                  <a:schemeClr val="dk1"/>
                </a:solidFill>
                <a:latin typeface="Calibri"/>
                <a:ea typeface="Calibri"/>
                <a:cs typeface="Calibri"/>
                <a:sym typeface="Calibri"/>
              </a:rPr>
              <a:t>and the </a:t>
            </a:r>
            <a:r>
              <a:rPr i="1" lang="en" sz="1800">
                <a:solidFill>
                  <a:srgbClr val="FF0000"/>
                </a:solidFill>
                <a:latin typeface="Calibri"/>
                <a:ea typeface="Calibri"/>
                <a:cs typeface="Calibri"/>
                <a:sym typeface="Calibri"/>
              </a:rPr>
              <a:t>marginal effects</a:t>
            </a:r>
            <a:r>
              <a:rPr lang="en" sz="1800">
                <a:solidFill>
                  <a:srgbClr val="FF0000"/>
                </a:solidFill>
                <a:latin typeface="Calibri"/>
                <a:ea typeface="Calibri"/>
                <a:cs typeface="Calibri"/>
                <a:sym typeface="Calibri"/>
              </a:rPr>
              <a:t> of the two factors</a:t>
            </a:r>
            <a:r>
              <a:rPr lang="en" sz="1800">
                <a:solidFill>
                  <a:schemeClr val="dk1"/>
                </a:solidFill>
                <a:latin typeface="Calibri"/>
                <a:ea typeface="Calibri"/>
                <a:cs typeface="Calibri"/>
                <a:sym typeface="Calibri"/>
              </a:rPr>
              <a:t> (i.e., Diagnosis and Sex).</a:t>
            </a:r>
            <a:endParaRPr sz="1800"/>
          </a:p>
        </p:txBody>
      </p:sp>
      <p:sp>
        <p:nvSpPr>
          <p:cNvPr id="864" name="Google Shape;864;p153"/>
          <p:cNvSpPr/>
          <p:nvPr/>
        </p:nvSpPr>
        <p:spPr>
          <a:xfrm>
            <a:off x="6790135" y="3709987"/>
            <a:ext cx="2150700" cy="800100"/>
          </a:xfrm>
          <a:prstGeom prst="wedgeRoundRectCallout">
            <a:avLst>
              <a:gd fmla="val -80100" name="adj1"/>
              <a:gd fmla="val 23986" name="adj2"/>
              <a:gd fmla="val 16667" name="adj3"/>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 sz="2000">
                <a:solidFill>
                  <a:schemeClr val="dk1"/>
                </a:solidFill>
                <a:latin typeface="Calibri"/>
                <a:ea typeface="Calibri"/>
                <a:cs typeface="Calibri"/>
                <a:sym typeface="Calibri"/>
              </a:rPr>
              <a:t>Interaction effect </a:t>
            </a:r>
            <a:r>
              <a:rPr lang="en" sz="2000">
                <a:solidFill>
                  <a:schemeClr val="dk1"/>
                </a:solidFill>
                <a:latin typeface="Calibri"/>
                <a:ea typeface="Calibri"/>
                <a:cs typeface="Calibri"/>
                <a:sym typeface="Calibri"/>
              </a:rPr>
              <a:t>for the first cell</a:t>
            </a:r>
            <a:endParaRPr b="1" sz="2000">
              <a:solidFill>
                <a:schemeClr val="dk1"/>
              </a:solidFill>
              <a:latin typeface="Calibri"/>
              <a:ea typeface="Calibri"/>
              <a:cs typeface="Calibri"/>
              <a:sym typeface="Calibri"/>
            </a:endParaRPr>
          </a:p>
        </p:txBody>
      </p:sp>
      <p:cxnSp>
        <p:nvCxnSpPr>
          <p:cNvPr id="865" name="Google Shape;865;p153"/>
          <p:cNvCxnSpPr/>
          <p:nvPr/>
        </p:nvCxnSpPr>
        <p:spPr>
          <a:xfrm>
            <a:off x="3309950" y="3712750"/>
            <a:ext cx="311700" cy="535800"/>
          </a:xfrm>
          <a:prstGeom prst="straightConnector1">
            <a:avLst/>
          </a:prstGeom>
          <a:noFill/>
          <a:ln cap="flat" cmpd="sng" w="38100">
            <a:solidFill>
              <a:srgbClr val="00B050"/>
            </a:solidFill>
            <a:prstDash val="solid"/>
            <a:miter lim="800000"/>
            <a:headEnd len="sm" w="sm" type="none"/>
            <a:tailEnd len="med" w="med" type="stealth"/>
          </a:ln>
        </p:spPr>
      </p:cxnSp>
      <p:cxnSp>
        <p:nvCxnSpPr>
          <p:cNvPr id="866" name="Google Shape;866;p153"/>
          <p:cNvCxnSpPr/>
          <p:nvPr/>
        </p:nvCxnSpPr>
        <p:spPr>
          <a:xfrm flipH="1">
            <a:off x="2534438" y="3132203"/>
            <a:ext cx="3646200" cy="1197600"/>
          </a:xfrm>
          <a:prstGeom prst="straightConnector1">
            <a:avLst/>
          </a:prstGeom>
          <a:noFill/>
          <a:ln cap="flat" cmpd="sng" w="38100">
            <a:solidFill>
              <a:srgbClr val="00B050"/>
            </a:solidFill>
            <a:prstDash val="solid"/>
            <a:miter lim="800000"/>
            <a:headEnd len="sm" w="sm" type="none"/>
            <a:tailEnd len="med" w="med" type="stealth"/>
          </a:ln>
        </p:spPr>
      </p:cxnSp>
      <p:cxnSp>
        <p:nvCxnSpPr>
          <p:cNvPr id="867" name="Google Shape;867;p153"/>
          <p:cNvCxnSpPr/>
          <p:nvPr/>
        </p:nvCxnSpPr>
        <p:spPr>
          <a:xfrm flipH="1">
            <a:off x="4800575" y="2446650"/>
            <a:ext cx="2703300" cy="1771800"/>
          </a:xfrm>
          <a:prstGeom prst="straightConnector1">
            <a:avLst/>
          </a:prstGeom>
          <a:noFill/>
          <a:ln cap="flat" cmpd="sng" w="38100">
            <a:solidFill>
              <a:srgbClr val="00B050"/>
            </a:solidFill>
            <a:prstDash val="solid"/>
            <a:miter lim="800000"/>
            <a:headEnd len="sm" w="sm" type="none"/>
            <a:tailEnd len="med" w="med" type="stealth"/>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pic>
        <p:nvPicPr>
          <p:cNvPr id="872" name="Google Shape;872;p154"/>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graphicFrame>
        <p:nvGraphicFramePr>
          <p:cNvPr id="873" name="Google Shape;873;p154"/>
          <p:cNvGraphicFramePr/>
          <p:nvPr/>
        </p:nvGraphicFramePr>
        <p:xfrm>
          <a:off x="1643063" y="1607344"/>
          <a:ext cx="3000000" cy="3000000"/>
        </p:xfrm>
        <a:graphic>
          <a:graphicData uri="http://schemas.openxmlformats.org/drawingml/2006/table">
            <a:tbl>
              <a:tblPr bandRow="1" firstCol="1" firstRow="1" lastCol="1" lastRow="1">
                <a:noFill/>
                <a:tableStyleId>{1DED934C-3320-4803-8C8B-E728F2CAC8C5}</a:tableStyleId>
              </a:tblPr>
              <a:tblGrid>
                <a:gridCol w="1059650"/>
                <a:gridCol w="1059650"/>
                <a:gridCol w="1059650"/>
                <a:gridCol w="1059650"/>
                <a:gridCol w="1059650"/>
                <a:gridCol w="1059650"/>
              </a:tblGrid>
              <a:tr h="629675">
                <a:tc>
                  <a:txBody>
                    <a:bodyPr>
                      <a:noAutofit/>
                    </a:bodyPr>
                    <a:lstStyle/>
                    <a:p>
                      <a:pPr indent="0" lvl="0" marL="0" marR="0" rtl="0" algn="ctr">
                        <a:spcBef>
                          <a:spcPts val="0"/>
                        </a:spcBef>
                        <a:spcAft>
                          <a:spcPts val="0"/>
                        </a:spcAft>
                        <a:buNone/>
                      </a:pPr>
                      <a:r>
                        <a:t/>
                      </a:r>
                      <a:endParaRPr sz="1400" u="none" cap="none" strike="noStrike"/>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Sz</a:t>
                      </a:r>
                      <a:endParaRPr sz="1100"/>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Sf</a:t>
                      </a:r>
                      <a:endParaRPr sz="1400" u="none" cap="none" strike="noStrike"/>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Bp</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400" u="none" cap="none" strike="noStrike"/>
                        <a:t>MarginalMeans</a:t>
                      </a:r>
                      <a:endParaRPr sz="1400" u="none" cap="none" strike="noStrike"/>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rPr lang="en" sz="1400" u="none" cap="none" strike="noStrike"/>
                        <a:t>MarginalEffects</a:t>
                      </a:r>
                      <a:endParaRPr sz="1400" u="none" cap="none" strike="noStrike"/>
                    </a:p>
                  </a:txBody>
                  <a:tcPr marT="34275" marB="34275" marR="91450" marL="91450"/>
                </a:tc>
              </a:tr>
              <a:tr h="364800">
                <a:tc>
                  <a:txBody>
                    <a:bodyPr>
                      <a:noAutofit/>
                    </a:bodyPr>
                    <a:lstStyle/>
                    <a:p>
                      <a:pPr indent="0" lvl="0" marL="0" marR="0" rtl="0" algn="ctr">
                        <a:lnSpc>
                          <a:spcPct val="100000"/>
                        </a:lnSpc>
                        <a:spcBef>
                          <a:spcPts val="0"/>
                        </a:spcBef>
                        <a:spcAft>
                          <a:spcPts val="0"/>
                        </a:spcAft>
                        <a:buClr>
                          <a:schemeClr val="dk1"/>
                        </a:buClr>
                        <a:buSzPts val="1400"/>
                        <a:buFont typeface="Calibri"/>
                        <a:buNone/>
                      </a:pPr>
                      <a:r>
                        <a:rPr lang="en" sz="1400" u="none" cap="none" strike="noStrike"/>
                        <a:t>Males</a:t>
                      </a:r>
                      <a:endParaRPr sz="1100"/>
                    </a:p>
                  </a:txBody>
                  <a:tcPr marT="34275" marB="34275" marR="91450" marL="91450"/>
                </a:tc>
                <a:tc>
                  <a:txBody>
                    <a:bodyPr>
                      <a:noAutofit/>
                    </a:bodyPr>
                    <a:lstStyle/>
                    <a:p>
                      <a:pPr indent="0" lvl="0" marL="0" marR="0" rtl="0" algn="ctr">
                        <a:spcBef>
                          <a:spcPts val="0"/>
                        </a:spcBef>
                        <a:spcAft>
                          <a:spcPts val="0"/>
                        </a:spcAft>
                        <a:buNone/>
                      </a:pPr>
                      <a:r>
                        <a:rPr b="1" lang="en" sz="1400" u="none" cap="none" strike="noStrike">
                          <a:solidFill>
                            <a:srgbClr val="7030A0"/>
                          </a:solidFill>
                        </a:rPr>
                        <a:t>+4.24</a:t>
                      </a:r>
                      <a:endParaRPr sz="1100"/>
                    </a:p>
                  </a:txBody>
                  <a:tcPr marT="34275" marB="34275" marR="91450" marL="91450">
                    <a:solidFill>
                      <a:srgbClr val="F2F2F2"/>
                    </a:solidFill>
                  </a:tcPr>
                </a:tc>
                <a:tc>
                  <a:txBody>
                    <a:bodyPr>
                      <a:noAutofit/>
                    </a:bodyPr>
                    <a:lstStyle/>
                    <a:p>
                      <a:pPr indent="0" lvl="0" marL="0" marR="0" rtl="0" algn="ctr">
                        <a:spcBef>
                          <a:spcPts val="0"/>
                        </a:spcBef>
                        <a:spcAft>
                          <a:spcPts val="0"/>
                        </a:spcAft>
                        <a:buNone/>
                      </a:pPr>
                      <a:r>
                        <a:rPr b="1" lang="en" sz="1400" u="none" cap="none" strike="noStrike">
                          <a:solidFill>
                            <a:srgbClr val="7030A0"/>
                          </a:solidFill>
                        </a:rPr>
                        <a:t>+1.48</a:t>
                      </a:r>
                      <a:endParaRPr sz="1100"/>
                    </a:p>
                  </a:txBody>
                  <a:tcPr marT="34275" marB="34275" marR="91450" marL="91450">
                    <a:solidFill>
                      <a:srgbClr val="F2F2F2"/>
                    </a:solidFill>
                  </a:tcPr>
                </a:tc>
                <a:tc>
                  <a:txBody>
                    <a:bodyPr>
                      <a:noAutofit/>
                    </a:bodyPr>
                    <a:lstStyle/>
                    <a:p>
                      <a:pPr indent="0" lvl="0" marL="0" marR="0" rtl="0" algn="ctr">
                        <a:spcBef>
                          <a:spcPts val="0"/>
                        </a:spcBef>
                        <a:spcAft>
                          <a:spcPts val="0"/>
                        </a:spcAft>
                        <a:buNone/>
                      </a:pPr>
                      <a:r>
                        <a:rPr b="1" lang="en" sz="1400" u="none" cap="none" strike="noStrike">
                          <a:solidFill>
                            <a:srgbClr val="7030A0"/>
                          </a:solidFill>
                        </a:rPr>
                        <a:t>-5.72</a:t>
                      </a:r>
                      <a:endParaRPr sz="1100"/>
                    </a:p>
                  </a:txBody>
                  <a:tcPr marT="34275" marB="34275" marR="91450" marL="91450">
                    <a:lnR cap="flat" cmpd="sng" w="19050">
                      <a:solidFill>
                        <a:schemeClr val="lt1"/>
                      </a:solidFill>
                      <a:prstDash val="solid"/>
                      <a:round/>
                      <a:headEnd len="sm" w="sm" type="none"/>
                      <a:tailEnd len="sm" w="sm" type="none"/>
                    </a:lnR>
                    <a:solidFill>
                      <a:srgbClr val="F2F2F2"/>
                    </a:solidFill>
                  </a:tcPr>
                </a:tc>
                <a:tc>
                  <a:txBody>
                    <a:bodyPr>
                      <a:noAutofit/>
                    </a:bodyPr>
                    <a:lstStyle/>
                    <a:p>
                      <a:pPr indent="0" lvl="0" marL="0" marR="0" rtl="0" algn="ctr">
                        <a:lnSpc>
                          <a:spcPct val="100000"/>
                        </a:lnSpc>
                        <a:spcBef>
                          <a:spcPts val="0"/>
                        </a:spcBef>
                        <a:spcAft>
                          <a:spcPts val="0"/>
                        </a:spcAft>
                        <a:buClr>
                          <a:schemeClr val="lt1"/>
                        </a:buClr>
                        <a:buSzPts val="1400"/>
                        <a:buFont typeface="Calibri"/>
                        <a:buNone/>
                      </a:pPr>
                      <a:r>
                        <a:rPr b="1" lang="en" sz="1400" u="none" cap="none" strike="noStrike">
                          <a:solidFill>
                            <a:schemeClr val="lt1"/>
                          </a:solidFill>
                        </a:rPr>
                        <a:t>29.30</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rPr lang="en" sz="1400" u="none" cap="none" strike="noStrike"/>
                        <a:t>+6.54</a:t>
                      </a:r>
                      <a:endParaRPr sz="1100"/>
                    </a:p>
                  </a:txBody>
                  <a:tcPr marT="34275" marB="34275" marR="91450" marL="91450">
                    <a:lnL cap="flat" cmpd="sng" w="38100">
                      <a:solidFill>
                        <a:schemeClr val="lt1"/>
                      </a:solidFill>
                      <a:prstDash val="solid"/>
                      <a:round/>
                      <a:headEnd len="sm" w="sm" type="none"/>
                      <a:tailEnd len="sm" w="sm" type="none"/>
                    </a:lnL>
                    <a:solidFill>
                      <a:srgbClr val="595959"/>
                    </a:solidFill>
                  </a:tcPr>
                </a:tc>
              </a:tr>
              <a:tr h="364800">
                <a:tc>
                  <a:txBody>
                    <a:bodyPr>
                      <a:noAutofit/>
                    </a:bodyPr>
                    <a:lstStyle/>
                    <a:p>
                      <a:pPr indent="0" lvl="0" marL="0" marR="0" rtl="0" algn="ctr">
                        <a:spcBef>
                          <a:spcPts val="0"/>
                        </a:spcBef>
                        <a:spcAft>
                          <a:spcPts val="0"/>
                        </a:spcAft>
                        <a:buNone/>
                      </a:pPr>
                      <a:r>
                        <a:rPr lang="en" sz="1400" u="none" cap="none" strike="noStrike"/>
                        <a:t>Females</a:t>
                      </a:r>
                      <a:endParaRPr sz="1400" u="none" cap="none" strike="noStrike">
                        <a:solidFill>
                          <a:srgbClr val="C00000"/>
                        </a:solidFill>
                      </a:endParaRPr>
                    </a:p>
                  </a:txBody>
                  <a:tcPr marT="34275" marB="34275" marR="91450" marL="91450">
                    <a:lnB cap="flat" cmpd="sng" w="1905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1" lang="en" sz="1400" u="none" cap="none" strike="noStrike">
                          <a:solidFill>
                            <a:srgbClr val="7030A0"/>
                          </a:solidFill>
                        </a:rPr>
                        <a:t>-4.24</a:t>
                      </a:r>
                      <a:endParaRPr sz="1100"/>
                    </a:p>
                  </a:txBody>
                  <a:tcPr marT="34275" marB="34275" marR="91450" marL="91450">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spcBef>
                          <a:spcPts val="0"/>
                        </a:spcBef>
                        <a:spcAft>
                          <a:spcPts val="0"/>
                        </a:spcAft>
                        <a:buNone/>
                      </a:pPr>
                      <a:r>
                        <a:rPr b="1" lang="en" sz="1400" u="none" cap="none" strike="noStrike">
                          <a:solidFill>
                            <a:srgbClr val="7030A0"/>
                          </a:solidFill>
                        </a:rPr>
                        <a:t>-1.48</a:t>
                      </a:r>
                      <a:endParaRPr sz="1100"/>
                    </a:p>
                  </a:txBody>
                  <a:tcPr marT="34275" marB="34275" marR="91450" marL="91450">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spcBef>
                          <a:spcPts val="0"/>
                        </a:spcBef>
                        <a:spcAft>
                          <a:spcPts val="0"/>
                        </a:spcAft>
                        <a:buNone/>
                      </a:pPr>
                      <a:r>
                        <a:rPr b="1" lang="en" sz="1400" u="none" cap="none" strike="noStrike">
                          <a:solidFill>
                            <a:srgbClr val="7030A0"/>
                          </a:solidFill>
                        </a:rPr>
                        <a:t>+5.72</a:t>
                      </a:r>
                      <a:endParaRPr sz="1100"/>
                    </a:p>
                  </a:txBody>
                  <a:tcPr marT="34275" marB="34275" marR="91450" marL="91450">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lnSpc>
                          <a:spcPct val="100000"/>
                        </a:lnSpc>
                        <a:spcBef>
                          <a:spcPts val="0"/>
                        </a:spcBef>
                        <a:spcAft>
                          <a:spcPts val="0"/>
                        </a:spcAft>
                        <a:buClr>
                          <a:schemeClr val="lt1"/>
                        </a:buClr>
                        <a:buSzPts val="1400"/>
                        <a:buFont typeface="Calibri"/>
                        <a:buNone/>
                      </a:pPr>
                      <a:r>
                        <a:rPr b="1" lang="en" sz="1400" u="none" cap="none" strike="noStrike">
                          <a:solidFill>
                            <a:schemeClr val="lt1"/>
                          </a:solidFill>
                        </a:rPr>
                        <a:t>16.22</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rPr lang="en" sz="1400" u="none" cap="none" strike="noStrike"/>
                        <a:t>-6.54</a:t>
                      </a:r>
                      <a:endParaRPr sz="1100"/>
                    </a:p>
                  </a:txBody>
                  <a:tcPr marT="34275" marB="34275" marR="91450" marL="91450">
                    <a:lnL cap="flat" cmpd="sng" w="38100">
                      <a:solidFill>
                        <a:schemeClr val="lt1"/>
                      </a:solidFill>
                      <a:prstDash val="solid"/>
                      <a:round/>
                      <a:headEnd len="sm" w="sm" type="none"/>
                      <a:tailEnd len="sm" w="sm" type="none"/>
                    </a:lnL>
                    <a:solidFill>
                      <a:srgbClr val="595959"/>
                    </a:solidFill>
                  </a:tcPr>
                </a:tc>
              </a:tr>
              <a:tr h="480050">
                <a:tc>
                  <a:txBody>
                    <a:bodyPr>
                      <a:noAutofit/>
                    </a:bodyPr>
                    <a:lstStyle/>
                    <a:p>
                      <a:pPr indent="0" lvl="0" marL="0" marR="0" rtl="0" algn="ctr">
                        <a:spcBef>
                          <a:spcPts val="0"/>
                        </a:spcBef>
                        <a:spcAft>
                          <a:spcPts val="0"/>
                        </a:spcAft>
                        <a:buNone/>
                      </a:pPr>
                      <a:r>
                        <a:rPr lang="en" sz="1400" u="none" cap="none" strike="noStrike">
                          <a:solidFill>
                            <a:schemeClr val="lt1"/>
                          </a:solidFill>
                        </a:rPr>
                        <a:t>MarginalMeans</a:t>
                      </a:r>
                      <a:endParaRPr sz="1400" u="none" cap="none" strike="noStrike">
                        <a:solidFill>
                          <a:schemeClr val="lt1"/>
                        </a:solidFill>
                      </a:endParaRPr>
                    </a:p>
                  </a:txBody>
                  <a:tcPr marT="34275" marB="34275" marR="91450" marL="91450">
                    <a:lnT cap="flat" cmpd="sng" w="19050">
                      <a:solidFill>
                        <a:schemeClr val="lt1"/>
                      </a:solidFill>
                      <a:prstDash val="solid"/>
                      <a:round/>
                      <a:headEnd len="sm" w="sm" type="none"/>
                      <a:tailEnd len="sm" w="sm" type="none"/>
                    </a:lnT>
                  </a:tcPr>
                </a:tc>
                <a:tc>
                  <a:txBody>
                    <a:bodyPr>
                      <a:noAutofit/>
                    </a:bodyPr>
                    <a:lstStyle/>
                    <a:p>
                      <a:pPr indent="0" lvl="0" marL="0" marR="0" rtl="0" algn="ctr">
                        <a:spcBef>
                          <a:spcPts val="0"/>
                        </a:spcBef>
                        <a:spcAft>
                          <a:spcPts val="0"/>
                        </a:spcAft>
                        <a:buNone/>
                      </a:pPr>
                      <a:r>
                        <a:rPr b="1" lang="en" sz="1400" u="none" cap="none" strike="noStrike">
                          <a:solidFill>
                            <a:schemeClr val="lt1"/>
                          </a:solidFill>
                        </a:rPr>
                        <a:t>37.95</a:t>
                      </a:r>
                      <a:endParaRPr sz="1100"/>
                    </a:p>
                  </a:txBody>
                  <a:tcPr marT="34275" marB="34275" marR="91450" marL="91450">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400" u="none" cap="none" strike="noStrike">
                          <a:solidFill>
                            <a:schemeClr val="lt1"/>
                          </a:solidFill>
                        </a:rPr>
                        <a:t>19.18</a:t>
                      </a:r>
                      <a:endParaRPr sz="1100"/>
                    </a:p>
                  </a:txBody>
                  <a:tcPr marT="34275" marB="34275" marR="91450" marL="91450">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400" u="none" cap="none" strike="noStrike">
                          <a:solidFill>
                            <a:schemeClr val="lt1"/>
                          </a:solidFill>
                        </a:rPr>
                        <a:t>11.15</a:t>
                      </a:r>
                      <a:endParaRPr sz="1100"/>
                    </a:p>
                  </a:txBody>
                  <a:tcPr marT="34275" marB="34275" marR="91450" marL="91450">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lnSpc>
                          <a:spcPct val="100000"/>
                        </a:lnSpc>
                        <a:spcBef>
                          <a:spcPts val="0"/>
                        </a:spcBef>
                        <a:spcAft>
                          <a:spcPts val="0"/>
                        </a:spcAft>
                        <a:buClr>
                          <a:srgbClr val="FFFF00"/>
                        </a:buClr>
                        <a:buSzPts val="1400"/>
                        <a:buFont typeface="Calibri"/>
                        <a:buNone/>
                      </a:pPr>
                      <a:r>
                        <a:rPr b="1" lang="en" sz="1400" u="none" cap="none" strike="noStrike">
                          <a:solidFill>
                            <a:srgbClr val="FFFF00"/>
                          </a:solidFill>
                        </a:rPr>
                        <a:t>22.76</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00B050"/>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lnL cap="flat" cmpd="sng" w="38100">
                      <a:solidFill>
                        <a:schemeClr val="lt1"/>
                      </a:solidFill>
                      <a:prstDash val="solid"/>
                      <a:round/>
                      <a:headEnd len="sm" w="sm" type="none"/>
                      <a:tailEnd len="sm" w="sm" type="none"/>
                    </a:lnL>
                    <a:solidFill>
                      <a:schemeClr val="lt1"/>
                    </a:solidFill>
                  </a:tcPr>
                </a:tc>
              </a:tr>
              <a:tr h="480050">
                <a:tc>
                  <a:txBody>
                    <a:bodyPr>
                      <a:noAutofit/>
                    </a:bodyPr>
                    <a:lstStyle/>
                    <a:p>
                      <a:pPr indent="0" lvl="0" marL="0" marR="0" rtl="0" algn="ctr">
                        <a:spcBef>
                          <a:spcPts val="0"/>
                        </a:spcBef>
                        <a:spcAft>
                          <a:spcPts val="0"/>
                        </a:spcAft>
                        <a:buNone/>
                      </a:pPr>
                      <a:r>
                        <a:rPr lang="en" sz="1400" u="none" cap="none" strike="noStrike">
                          <a:solidFill>
                            <a:schemeClr val="lt1"/>
                          </a:solidFill>
                        </a:rPr>
                        <a:t>MarginalEffects</a:t>
                      </a:r>
                      <a:endParaRPr sz="1400" u="none" cap="none" strike="noStrike">
                        <a:solidFill>
                          <a:schemeClr val="lt1"/>
                        </a:solidFill>
                      </a:endParaRPr>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solidFill>
                            <a:schemeClr val="lt1"/>
                          </a:solidFill>
                        </a:rPr>
                        <a:t>+15.19</a:t>
                      </a:r>
                      <a:endParaRPr sz="1100"/>
                    </a:p>
                  </a:txBody>
                  <a:tcPr marT="34275" marB="34275" marR="91450" marL="91450">
                    <a:solidFill>
                      <a:srgbClr val="595959"/>
                    </a:solidFill>
                  </a:tcPr>
                </a:tc>
                <a:tc>
                  <a:txBody>
                    <a:bodyPr>
                      <a:noAutofit/>
                    </a:bodyPr>
                    <a:lstStyle/>
                    <a:p>
                      <a:pPr indent="0" lvl="0" marL="0" marR="0" rtl="0" algn="ctr">
                        <a:spcBef>
                          <a:spcPts val="0"/>
                        </a:spcBef>
                        <a:spcAft>
                          <a:spcPts val="0"/>
                        </a:spcAft>
                        <a:buNone/>
                      </a:pPr>
                      <a:r>
                        <a:rPr lang="en" sz="1400" u="none" cap="none" strike="noStrike">
                          <a:solidFill>
                            <a:schemeClr val="lt1"/>
                          </a:solidFill>
                        </a:rPr>
                        <a:t>-3.58</a:t>
                      </a:r>
                      <a:endParaRPr sz="1100"/>
                    </a:p>
                  </a:txBody>
                  <a:tcPr marT="34275" marB="34275" marR="91450" marL="91450">
                    <a:solidFill>
                      <a:srgbClr val="595959"/>
                    </a:solidFill>
                  </a:tcPr>
                </a:tc>
                <a:tc>
                  <a:txBody>
                    <a:bodyPr>
                      <a:noAutofit/>
                    </a:bodyPr>
                    <a:lstStyle/>
                    <a:p>
                      <a:pPr indent="0" lvl="0" marL="0" marR="0" rtl="0" algn="ctr">
                        <a:spcBef>
                          <a:spcPts val="0"/>
                        </a:spcBef>
                        <a:spcAft>
                          <a:spcPts val="0"/>
                        </a:spcAft>
                        <a:buNone/>
                      </a:pPr>
                      <a:r>
                        <a:rPr lang="en" sz="1400" u="none" cap="none" strike="noStrike">
                          <a:solidFill>
                            <a:schemeClr val="lt1"/>
                          </a:solidFill>
                        </a:rPr>
                        <a:t>-11.61</a:t>
                      </a:r>
                      <a:endParaRPr sz="1100"/>
                    </a:p>
                  </a:txBody>
                  <a:tcPr marT="34275" marB="34275" marR="91450" marL="91450">
                    <a:solidFill>
                      <a:srgbClr val="595959"/>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solidFill>
                      <a:schemeClr val="lt1"/>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solidFill>
                      <a:schemeClr val="lt1"/>
                    </a:solidFill>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Google Shape;879;p155"/>
          <p:cNvSpPr txBox="1"/>
          <p:nvPr>
            <p:ph idx="1" type="body"/>
          </p:nvPr>
        </p:nvSpPr>
        <p:spPr>
          <a:xfrm>
            <a:off x="107950" y="750094"/>
            <a:ext cx="8928000" cy="428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100"/>
              <a:buFont typeface="Arial"/>
              <a:buNone/>
            </a:pPr>
            <a:r>
              <a:rPr b="1" lang="en" sz="3100"/>
              <a:t>RQ 1: </a:t>
            </a:r>
            <a:r>
              <a:rPr lang="en" sz="3100"/>
              <a:t>Is there a difference between schizophrenia and schizophreniform disorder in negative symptoms?</a:t>
            </a:r>
            <a:endParaRPr/>
          </a:p>
          <a:p>
            <a:pPr indent="0" lvl="0" marL="0" rtl="0" algn="l">
              <a:lnSpc>
                <a:spcPct val="90000"/>
              </a:lnSpc>
              <a:spcBef>
                <a:spcPts val="1000"/>
              </a:spcBef>
              <a:spcAft>
                <a:spcPts val="0"/>
              </a:spcAft>
              <a:buClr>
                <a:schemeClr val="dk1"/>
              </a:buClr>
              <a:buSzPts val="1000"/>
              <a:buFont typeface="Arial"/>
              <a:buNone/>
            </a:pPr>
            <a:r>
              <a:t/>
            </a:r>
            <a:endParaRPr sz="1000"/>
          </a:p>
          <a:p>
            <a:pPr indent="0" lvl="0" marL="0" rtl="0" algn="l">
              <a:lnSpc>
                <a:spcPct val="90000"/>
              </a:lnSpc>
              <a:spcBef>
                <a:spcPts val="1000"/>
              </a:spcBef>
              <a:spcAft>
                <a:spcPts val="0"/>
              </a:spcAft>
              <a:buClr>
                <a:schemeClr val="dk1"/>
              </a:buClr>
              <a:buSzPts val="2400"/>
              <a:buFont typeface="Arial"/>
              <a:buNone/>
            </a:pPr>
            <a:r>
              <a:rPr lang="en" sz="2400"/>
              <a:t>If we only had the factor of </a:t>
            </a:r>
            <a:r>
              <a:rPr i="1" lang="en" sz="2400"/>
              <a:t>Diagnosis</a:t>
            </a:r>
            <a:r>
              <a:rPr lang="en" sz="2400"/>
              <a:t> to consider:</a:t>
            </a:r>
            <a:endParaRPr/>
          </a:p>
          <a:p>
            <a:pPr indent="0" lvl="0" marL="0" rtl="0" algn="l">
              <a:lnSpc>
                <a:spcPct val="90000"/>
              </a:lnSpc>
              <a:spcBef>
                <a:spcPts val="1000"/>
              </a:spcBef>
              <a:spcAft>
                <a:spcPts val="0"/>
              </a:spcAft>
              <a:buClr>
                <a:schemeClr val="dk1"/>
              </a:buClr>
              <a:buSzPts val="2800"/>
              <a:buFont typeface="Arial"/>
              <a:buNone/>
            </a:pPr>
            <a:r>
              <a:t/>
            </a:r>
            <a:endParaRPr/>
          </a:p>
        </p:txBody>
      </p:sp>
      <p:pic>
        <p:nvPicPr>
          <p:cNvPr id="880" name="Google Shape;880;p155"/>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graphicFrame>
        <p:nvGraphicFramePr>
          <p:cNvPr id="881" name="Google Shape;881;p155"/>
          <p:cNvGraphicFramePr/>
          <p:nvPr/>
        </p:nvGraphicFramePr>
        <p:xfrm>
          <a:off x="389988" y="2982225"/>
          <a:ext cx="3000000" cy="3000000"/>
        </p:xfrm>
        <a:graphic>
          <a:graphicData uri="http://schemas.openxmlformats.org/drawingml/2006/table">
            <a:tbl>
              <a:tblPr bandRow="1" firstRow="1">
                <a:noFill/>
                <a:tableStyleId>{1DED934C-3320-4803-8C8B-E728F2CAC8C5}</a:tableStyleId>
              </a:tblPr>
              <a:tblGrid>
                <a:gridCol w="1328550"/>
                <a:gridCol w="1258625"/>
                <a:gridCol w="1258625"/>
              </a:tblGrid>
              <a:tr h="80725">
                <a:tc>
                  <a:txBody>
                    <a:bodyPr>
                      <a:noAutofit/>
                    </a:bodyPr>
                    <a:lstStyle/>
                    <a:p>
                      <a:pPr indent="0" lvl="0" marL="0" marR="0" rtl="0" algn="ctr">
                        <a:spcBef>
                          <a:spcPts val="0"/>
                        </a:spcBef>
                        <a:spcAft>
                          <a:spcPts val="0"/>
                        </a:spcAft>
                        <a:buNone/>
                      </a:pPr>
                      <a:r>
                        <a:rPr lang="en" sz="1700" u="none" cap="none" strike="noStrike"/>
                        <a:t>Sz</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Sf</a:t>
                      </a:r>
                      <a:endParaRPr sz="1700" u="none" cap="none" strike="noStrike"/>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Bp</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r>
              <a:tr h="81175">
                <a:tc>
                  <a:txBody>
                    <a:bodyPr>
                      <a:noAutofit/>
                    </a:bodyPr>
                    <a:lstStyle/>
                    <a:p>
                      <a:pPr indent="0" lvl="0" marL="0" marR="0" rtl="0" algn="ctr">
                        <a:spcBef>
                          <a:spcPts val="0"/>
                        </a:spcBef>
                        <a:spcAft>
                          <a:spcPts val="0"/>
                        </a:spcAft>
                        <a:buNone/>
                      </a:pPr>
                      <a:r>
                        <a:t/>
                      </a:r>
                      <a:endParaRPr b="1" sz="1700" u="none" cap="none" strike="noStrike">
                        <a:solidFill>
                          <a:srgbClr val="FFFF00"/>
                        </a:solidFill>
                      </a:endParaRPr>
                    </a:p>
                  </a:txBody>
                  <a:tcPr marT="34275" marB="34275" marR="91450" marL="91450">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700"/>
                        <a:buFont typeface="Calibri"/>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700"/>
                        <a:buFont typeface="Calibri"/>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r>
            </a:tbl>
          </a:graphicData>
        </a:graphic>
      </p:graphicFrame>
      <p:sp>
        <p:nvSpPr>
          <p:cNvPr id="882" name="Google Shape;882;p155"/>
          <p:cNvSpPr txBox="1"/>
          <p:nvPr>
            <p:ph type="title"/>
          </p:nvPr>
        </p:nvSpPr>
        <p:spPr>
          <a:xfrm>
            <a:off x="171450" y="135621"/>
            <a:ext cx="8661300" cy="54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 sz="3600" u="sng">
                <a:latin typeface="Calibri"/>
                <a:ea typeface="Calibri"/>
                <a:cs typeface="Calibri"/>
                <a:sym typeface="Calibri"/>
              </a:rPr>
              <a:t>Main Effects</a:t>
            </a:r>
            <a:r>
              <a:rPr b="1" lang="en" sz="3600">
                <a:latin typeface="Calibri"/>
                <a:ea typeface="Calibri"/>
                <a:cs typeface="Calibri"/>
                <a:sym typeface="Calibri"/>
              </a:rPr>
              <a:t> Focused Research Questions</a:t>
            </a:r>
            <a:endParaRPr b="1" sz="36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56"/>
          <p:cNvSpPr txBox="1"/>
          <p:nvPr>
            <p:ph idx="1" type="body"/>
          </p:nvPr>
        </p:nvSpPr>
        <p:spPr>
          <a:xfrm>
            <a:off x="107950" y="750094"/>
            <a:ext cx="8928000" cy="428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100"/>
              <a:buFont typeface="Arial"/>
              <a:buNone/>
            </a:pPr>
            <a:r>
              <a:rPr b="1" lang="en" sz="1800"/>
              <a:t>RQ 1: </a:t>
            </a:r>
            <a:r>
              <a:rPr lang="en" sz="1800"/>
              <a:t>Is there a difference between schizophrenia and schizophreniform disorder in negative symptoms?</a:t>
            </a:r>
            <a:endParaRPr sz="1800"/>
          </a:p>
          <a:p>
            <a:pPr indent="0" lvl="0" marL="0" rtl="0" algn="l">
              <a:lnSpc>
                <a:spcPct val="90000"/>
              </a:lnSpc>
              <a:spcBef>
                <a:spcPts val="1000"/>
              </a:spcBef>
              <a:spcAft>
                <a:spcPts val="0"/>
              </a:spcAft>
              <a:buClr>
                <a:schemeClr val="dk1"/>
              </a:buClr>
              <a:buSzPts val="1000"/>
              <a:buFont typeface="Arial"/>
              <a:buNone/>
            </a:pPr>
            <a:r>
              <a:t/>
            </a:r>
            <a:endParaRPr sz="1800"/>
          </a:p>
          <a:p>
            <a:pPr indent="0" lvl="0" marL="0" rtl="0" algn="l">
              <a:lnSpc>
                <a:spcPct val="90000"/>
              </a:lnSpc>
              <a:spcBef>
                <a:spcPts val="1000"/>
              </a:spcBef>
              <a:spcAft>
                <a:spcPts val="0"/>
              </a:spcAft>
              <a:buClr>
                <a:schemeClr val="dk1"/>
              </a:buClr>
              <a:buSzPts val="2400"/>
              <a:buFont typeface="Arial"/>
              <a:buNone/>
            </a:pPr>
            <a:r>
              <a:rPr lang="en" sz="1800"/>
              <a:t>If we only had the factor of </a:t>
            </a:r>
            <a:r>
              <a:rPr i="1" lang="en" sz="1800"/>
              <a:t>Diagnosis</a:t>
            </a:r>
            <a:r>
              <a:rPr lang="en" sz="1800"/>
              <a:t> to consider:</a:t>
            </a:r>
            <a:endParaRPr sz="1800"/>
          </a:p>
          <a:p>
            <a:pPr indent="0" lvl="0" marL="0" rtl="0" algn="l">
              <a:lnSpc>
                <a:spcPct val="90000"/>
              </a:lnSpc>
              <a:spcBef>
                <a:spcPts val="1000"/>
              </a:spcBef>
              <a:spcAft>
                <a:spcPts val="0"/>
              </a:spcAft>
              <a:buClr>
                <a:schemeClr val="dk1"/>
              </a:buClr>
              <a:buSzPts val="2400"/>
              <a:buFont typeface="Arial"/>
              <a:buNone/>
            </a:pPr>
            <a:r>
              <a:t/>
            </a:r>
            <a:endParaRPr sz="1800"/>
          </a:p>
          <a:p>
            <a:pPr indent="0" lvl="0" marL="0" rtl="0" algn="l">
              <a:lnSpc>
                <a:spcPct val="90000"/>
              </a:lnSpc>
              <a:spcBef>
                <a:spcPts val="1000"/>
              </a:spcBef>
              <a:spcAft>
                <a:spcPts val="0"/>
              </a:spcAft>
              <a:buClr>
                <a:schemeClr val="dk1"/>
              </a:buClr>
              <a:buSzPts val="2400"/>
              <a:buFont typeface="Arial"/>
              <a:buNone/>
            </a:pPr>
            <a:r>
              <a:t/>
            </a:r>
            <a:endParaRPr sz="1800"/>
          </a:p>
          <a:p>
            <a:pPr indent="0" lvl="0" marL="0" rtl="0" algn="l">
              <a:lnSpc>
                <a:spcPct val="90000"/>
              </a:lnSpc>
              <a:spcBef>
                <a:spcPts val="1000"/>
              </a:spcBef>
              <a:spcAft>
                <a:spcPts val="0"/>
              </a:spcAft>
              <a:buClr>
                <a:schemeClr val="dk1"/>
              </a:buClr>
              <a:buSzPts val="2400"/>
              <a:buFont typeface="Arial"/>
              <a:buNone/>
            </a:pPr>
            <a:r>
              <a:t/>
            </a:r>
            <a:endParaRPr sz="1800"/>
          </a:p>
          <a:p>
            <a:pPr indent="0" lvl="0" marL="0" rtl="0" algn="l">
              <a:lnSpc>
                <a:spcPct val="90000"/>
              </a:lnSpc>
              <a:spcBef>
                <a:spcPts val="1000"/>
              </a:spcBef>
              <a:spcAft>
                <a:spcPts val="0"/>
              </a:spcAft>
              <a:buClr>
                <a:schemeClr val="dk1"/>
              </a:buClr>
              <a:buSzPts val="2400"/>
              <a:buNone/>
            </a:pPr>
            <a:r>
              <a:rPr lang="en" sz="1800"/>
              <a:t>But we also have the factor </a:t>
            </a:r>
            <a:r>
              <a:rPr i="1" lang="en" sz="1800"/>
              <a:t>Sex</a:t>
            </a:r>
            <a:r>
              <a:rPr lang="en" sz="1800"/>
              <a:t> to consider, so:</a:t>
            </a:r>
            <a:endParaRPr sz="1800"/>
          </a:p>
          <a:p>
            <a:pPr indent="0" lvl="0" marL="0" rtl="0" algn="l">
              <a:lnSpc>
                <a:spcPct val="90000"/>
              </a:lnSpc>
              <a:spcBef>
                <a:spcPts val="1000"/>
              </a:spcBef>
              <a:spcAft>
                <a:spcPts val="0"/>
              </a:spcAft>
              <a:buClr>
                <a:schemeClr val="dk1"/>
              </a:buClr>
              <a:buSzPts val="2400"/>
              <a:buFont typeface="Arial"/>
              <a:buNone/>
            </a:pPr>
            <a:r>
              <a:t/>
            </a:r>
            <a:endParaRPr sz="2400"/>
          </a:p>
          <a:p>
            <a:pPr indent="0" lvl="0" marL="0" rtl="0" algn="l">
              <a:lnSpc>
                <a:spcPct val="90000"/>
              </a:lnSpc>
              <a:spcBef>
                <a:spcPts val="1000"/>
              </a:spcBef>
              <a:spcAft>
                <a:spcPts val="0"/>
              </a:spcAft>
              <a:buClr>
                <a:schemeClr val="dk1"/>
              </a:buClr>
              <a:buSzPts val="2800"/>
              <a:buFont typeface="Arial"/>
              <a:buNone/>
            </a:pPr>
            <a:r>
              <a:t/>
            </a:r>
            <a:endParaRPr/>
          </a:p>
        </p:txBody>
      </p:sp>
      <p:pic>
        <p:nvPicPr>
          <p:cNvPr id="889" name="Google Shape;889;p156"/>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graphicFrame>
        <p:nvGraphicFramePr>
          <p:cNvPr id="890" name="Google Shape;890;p156"/>
          <p:cNvGraphicFramePr/>
          <p:nvPr/>
        </p:nvGraphicFramePr>
        <p:xfrm>
          <a:off x="274638" y="3730488"/>
          <a:ext cx="3000000" cy="3000000"/>
        </p:xfrm>
        <a:graphic>
          <a:graphicData uri="http://schemas.openxmlformats.org/drawingml/2006/table">
            <a:tbl>
              <a:tblPr bandRow="1" firstRow="1">
                <a:noFill/>
                <a:tableStyleId>{1DED934C-3320-4803-8C8B-E728F2CAC8C5}</a:tableStyleId>
              </a:tblPr>
              <a:tblGrid>
                <a:gridCol w="1368400"/>
                <a:gridCol w="1296375"/>
                <a:gridCol w="1296375"/>
                <a:gridCol w="1193475"/>
              </a:tblGrid>
              <a:tr h="350825">
                <a:tc>
                  <a:txBody>
                    <a:bodyPr>
                      <a:noAutofit/>
                    </a:bodyPr>
                    <a:lstStyle/>
                    <a:p>
                      <a:pPr indent="0" lvl="0" marL="0" marR="0" rtl="0" algn="ctr">
                        <a:spcBef>
                          <a:spcPts val="0"/>
                        </a:spcBef>
                        <a:spcAft>
                          <a:spcPts val="0"/>
                        </a:spcAft>
                        <a:buNone/>
                      </a:pPr>
                      <a:r>
                        <a:rPr lang="en" sz="1700" u="none" cap="none" strike="noStrike"/>
                        <a:t>Sz</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Sf</a:t>
                      </a:r>
                      <a:endParaRPr sz="1700" u="none" cap="none" strike="noStrike"/>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Bp</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lnL cap="flat" cmpd="sng" w="19050">
                      <a:solidFill>
                        <a:schemeClr val="lt1"/>
                      </a:solidFill>
                      <a:prstDash val="solid"/>
                      <a:round/>
                      <a:headEnd len="sm" w="sm" type="none"/>
                      <a:tailEnd len="sm" w="sm" type="none"/>
                    </a:lnL>
                  </a:tcPr>
                </a:tc>
              </a:tr>
              <a:tr h="350825">
                <a:tc>
                  <a:txBody>
                    <a:bodyPr>
                      <a:noAutofit/>
                    </a:bodyPr>
                    <a:lstStyle/>
                    <a:p>
                      <a:pPr indent="0" lvl="0" marL="0" rtl="0" algn="ctr">
                        <a:spcBef>
                          <a:spcPts val="0"/>
                        </a:spcBef>
                        <a:spcAft>
                          <a:spcPts val="0"/>
                        </a:spcAft>
                        <a:buClr>
                          <a:schemeClr val="dk1"/>
                        </a:buClr>
                        <a:buFont typeface="Arial"/>
                        <a:buNone/>
                      </a:pPr>
                      <a:r>
                        <a:rPr b="1" lang="en" sz="1700">
                          <a:solidFill>
                            <a:srgbClr val="FFFF00"/>
                          </a:solidFill>
                        </a:rPr>
                        <a:t>+0.5</a:t>
                      </a:r>
                      <a:endParaRPr sz="1100"/>
                    </a:p>
                  </a:txBody>
                  <a:tcPr marT="34275" marB="34275" marR="91450" marL="91450">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rtl="0" algn="ctr">
                        <a:spcBef>
                          <a:spcPts val="0"/>
                        </a:spcBef>
                        <a:spcAft>
                          <a:spcPts val="0"/>
                        </a:spcAft>
                        <a:buClr>
                          <a:srgbClr val="FFFF00"/>
                        </a:buClr>
                        <a:buSzPts val="1700"/>
                        <a:buFont typeface="Calibri"/>
                        <a:buNone/>
                      </a:pPr>
                      <a:r>
                        <a:rPr b="1" lang="en" sz="1700">
                          <a:solidFill>
                            <a:srgbClr val="FFFF00"/>
                          </a:solidFill>
                        </a:rPr>
                        <a:t>-0.5</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0</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Males</a:t>
                      </a:r>
                      <a:endParaRPr sz="1100"/>
                    </a:p>
                  </a:txBody>
                  <a:tcPr marT="34275" marB="34275" marR="91450" marL="91450">
                    <a:lnL cap="flat" cmpd="sng" w="19050">
                      <a:solidFill>
                        <a:schemeClr val="lt1"/>
                      </a:solidFill>
                      <a:prstDash val="solid"/>
                      <a:round/>
                      <a:headEnd len="sm" w="sm" type="none"/>
                      <a:tailEnd len="sm" w="sm" type="none"/>
                    </a:lnL>
                    <a:solidFill>
                      <a:schemeClr val="accent1"/>
                    </a:solidFill>
                  </a:tcPr>
                </a:tc>
              </a:tr>
              <a:tr h="350825">
                <a:tc>
                  <a:txBody>
                    <a:bodyPr>
                      <a:noAutofit/>
                    </a:bodyPr>
                    <a:lstStyle/>
                    <a:p>
                      <a:pPr indent="0" lvl="0" marL="0" rtl="0" algn="ctr">
                        <a:spcBef>
                          <a:spcPts val="0"/>
                        </a:spcBef>
                        <a:spcAft>
                          <a:spcPts val="0"/>
                        </a:spcAft>
                        <a:buClr>
                          <a:schemeClr val="dk1"/>
                        </a:buClr>
                        <a:buFont typeface="Arial"/>
                        <a:buNone/>
                      </a:pPr>
                      <a:r>
                        <a:rPr b="1" lang="en" sz="1700">
                          <a:solidFill>
                            <a:srgbClr val="FFFF00"/>
                          </a:solidFill>
                        </a:rPr>
                        <a:t>+0.5</a:t>
                      </a:r>
                      <a:endParaRPr sz="1100"/>
                    </a:p>
                  </a:txBody>
                  <a:tcPr marT="34275" marB="34275" marR="91450" marL="91450">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rtl="0" algn="ctr">
                        <a:spcBef>
                          <a:spcPts val="0"/>
                        </a:spcBef>
                        <a:spcAft>
                          <a:spcPts val="0"/>
                        </a:spcAft>
                        <a:buClr>
                          <a:srgbClr val="FFFF00"/>
                        </a:buClr>
                        <a:buSzPts val="1700"/>
                        <a:buFont typeface="Calibri"/>
                        <a:buNone/>
                      </a:pPr>
                      <a:r>
                        <a:rPr b="1" lang="en" sz="1700">
                          <a:solidFill>
                            <a:srgbClr val="FFFF00"/>
                          </a:solidFill>
                        </a:rPr>
                        <a:t>-0.5</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rgbClr val="FFFF00"/>
                          </a:solidFill>
                        </a:rPr>
                        <a:t>0</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Females</a:t>
                      </a:r>
                      <a:endParaRPr sz="1100"/>
                    </a:p>
                  </a:txBody>
                  <a:tcPr marT="34275" marB="34275" marR="91450" marL="91450">
                    <a:lnL cap="flat" cmpd="sng" w="19050">
                      <a:solidFill>
                        <a:schemeClr val="lt1"/>
                      </a:solidFill>
                      <a:prstDash val="solid"/>
                      <a:round/>
                      <a:headEnd len="sm" w="sm" type="none"/>
                      <a:tailEnd len="sm" w="sm" type="none"/>
                    </a:lnL>
                    <a:solidFill>
                      <a:schemeClr val="accent1"/>
                    </a:solidFill>
                  </a:tcPr>
                </a:tc>
              </a:tr>
            </a:tbl>
          </a:graphicData>
        </a:graphic>
      </p:graphicFrame>
      <p:sp>
        <p:nvSpPr>
          <p:cNvPr id="891" name="Google Shape;891;p156"/>
          <p:cNvSpPr txBox="1"/>
          <p:nvPr>
            <p:ph type="title"/>
          </p:nvPr>
        </p:nvSpPr>
        <p:spPr>
          <a:xfrm>
            <a:off x="171450" y="135621"/>
            <a:ext cx="8661300" cy="54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 sz="3600" u="sng">
                <a:latin typeface="Calibri"/>
                <a:ea typeface="Calibri"/>
                <a:cs typeface="Calibri"/>
                <a:sym typeface="Calibri"/>
              </a:rPr>
              <a:t>Main Effects</a:t>
            </a:r>
            <a:r>
              <a:rPr b="1" lang="en" sz="3600">
                <a:latin typeface="Calibri"/>
                <a:ea typeface="Calibri"/>
                <a:cs typeface="Calibri"/>
                <a:sym typeface="Calibri"/>
              </a:rPr>
              <a:t> Focused Research Questions</a:t>
            </a:r>
            <a:endParaRPr b="1" sz="3600">
              <a:latin typeface="Calibri"/>
              <a:ea typeface="Calibri"/>
              <a:cs typeface="Calibri"/>
              <a:sym typeface="Calibri"/>
            </a:endParaRPr>
          </a:p>
        </p:txBody>
      </p:sp>
      <p:graphicFrame>
        <p:nvGraphicFramePr>
          <p:cNvPr id="892" name="Google Shape;892;p156"/>
          <p:cNvGraphicFramePr/>
          <p:nvPr/>
        </p:nvGraphicFramePr>
        <p:xfrm>
          <a:off x="274638" y="2115020"/>
          <a:ext cx="3000000" cy="3000000"/>
        </p:xfrm>
        <a:graphic>
          <a:graphicData uri="http://schemas.openxmlformats.org/drawingml/2006/table">
            <a:tbl>
              <a:tblPr bandRow="1" firstRow="1">
                <a:noFill/>
                <a:tableStyleId>{1DED934C-3320-4803-8C8B-E728F2CAC8C5}</a:tableStyleId>
              </a:tblPr>
              <a:tblGrid>
                <a:gridCol w="1368400"/>
                <a:gridCol w="1296375"/>
                <a:gridCol w="1296375"/>
              </a:tblGrid>
              <a:tr h="350825">
                <a:tc>
                  <a:txBody>
                    <a:bodyPr>
                      <a:noAutofit/>
                    </a:bodyPr>
                    <a:lstStyle/>
                    <a:p>
                      <a:pPr indent="0" lvl="0" marL="0" marR="0" rtl="0" algn="ctr">
                        <a:spcBef>
                          <a:spcPts val="0"/>
                        </a:spcBef>
                        <a:spcAft>
                          <a:spcPts val="0"/>
                        </a:spcAft>
                        <a:buNone/>
                      </a:pPr>
                      <a:r>
                        <a:rPr lang="en" sz="1700" u="none" cap="none" strike="noStrike"/>
                        <a:t>Sz</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Sf</a:t>
                      </a:r>
                      <a:endParaRPr sz="1700" u="none" cap="none" strike="noStrike"/>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Bp</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r>
              <a:tr h="350825">
                <a:tc>
                  <a:txBody>
                    <a:bodyPr>
                      <a:noAutofit/>
                    </a:bodyPr>
                    <a:lstStyle/>
                    <a:p>
                      <a:pPr indent="0" lvl="0" marL="0" marR="0" rtl="0" algn="ctr">
                        <a:spcBef>
                          <a:spcPts val="0"/>
                        </a:spcBef>
                        <a:spcAft>
                          <a:spcPts val="0"/>
                        </a:spcAft>
                        <a:buNone/>
                      </a:pPr>
                      <a:r>
                        <a:rPr b="1" lang="en" sz="1700" u="none" cap="none" strike="noStrike">
                          <a:solidFill>
                            <a:srgbClr val="FFFF00"/>
                          </a:solidFill>
                        </a:rPr>
                        <a:t>+</a:t>
                      </a:r>
                      <a:r>
                        <a:rPr b="1" lang="en" sz="1700">
                          <a:solidFill>
                            <a:srgbClr val="FFFF00"/>
                          </a:solidFill>
                        </a:rPr>
                        <a:t>0.5</a:t>
                      </a:r>
                      <a:endParaRPr sz="1100"/>
                    </a:p>
                  </a:txBody>
                  <a:tcPr marT="34275" marB="34275" marR="91450" marL="91450">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a:t>
                      </a:r>
                      <a:r>
                        <a:rPr b="1" lang="en" sz="1700">
                          <a:solidFill>
                            <a:srgbClr val="FFFF00"/>
                          </a:solidFill>
                        </a:rPr>
                        <a:t>0.5</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0</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r>
            </a:tbl>
          </a:graphicData>
        </a:graphic>
      </p:graphicFrame>
      <p:sp>
        <p:nvSpPr>
          <p:cNvPr id="893" name="Google Shape;893;p156"/>
          <p:cNvSpPr/>
          <p:nvPr/>
        </p:nvSpPr>
        <p:spPr>
          <a:xfrm>
            <a:off x="6419850" y="3611563"/>
            <a:ext cx="2412900" cy="852600"/>
          </a:xfrm>
          <a:prstGeom prst="flowChartAlternateProcess">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2000">
                <a:solidFill>
                  <a:schemeClr val="dk1"/>
                </a:solidFill>
                <a:latin typeface="Calibri"/>
                <a:ea typeface="Calibri"/>
                <a:cs typeface="Calibri"/>
                <a:sym typeface="Calibri"/>
              </a:rPr>
              <a:t>We have 6 cells in our design. Each cell needs a weight.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Google Shape;898;p157"/>
          <p:cNvSpPr txBox="1"/>
          <p:nvPr>
            <p:ph idx="1" type="body"/>
          </p:nvPr>
        </p:nvSpPr>
        <p:spPr>
          <a:xfrm>
            <a:off x="314250" y="412275"/>
            <a:ext cx="9144000" cy="39177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Clr>
                <a:schemeClr val="dk1"/>
              </a:buClr>
              <a:buSzPts val="1100"/>
              <a:buFont typeface="Arial"/>
              <a:buNone/>
            </a:pPr>
            <a:r>
              <a:rPr lang="en" sz="1200">
                <a:highlight>
                  <a:srgbClr val="F8F8F8"/>
                </a:highlight>
                <a:latin typeface="Consolas"/>
                <a:ea typeface="Consolas"/>
                <a:cs typeface="Consolas"/>
                <a:sym typeface="Consolas"/>
              </a:rPr>
              <a:t>##                                  Estimate     SE     LL      UL</a:t>
            </a:r>
            <a:endParaRPr sz="1200">
              <a:highlight>
                <a:srgbClr val="F8F8F8"/>
              </a:highlight>
              <a:latin typeface="Consolas"/>
              <a:ea typeface="Consolas"/>
              <a:cs typeface="Consolas"/>
              <a:sym typeface="Consolas"/>
            </a:endParaRPr>
          </a:p>
          <a:p>
            <a:pPr indent="0" lvl="0" marL="0" rtl="0" algn="l">
              <a:spcBef>
                <a:spcPts val="2000"/>
              </a:spcBef>
              <a:spcAft>
                <a:spcPts val="0"/>
              </a:spcAft>
              <a:buClr>
                <a:schemeClr val="dk1"/>
              </a:buClr>
              <a:buSzPts val="1100"/>
              <a:buFont typeface="Arial"/>
              <a:buNone/>
            </a:pPr>
            <a:r>
              <a:rPr lang="en" sz="1200">
                <a:highlight>
                  <a:srgbClr val="F8F8F8"/>
                </a:highlight>
                <a:latin typeface="Consolas"/>
                <a:ea typeface="Consolas"/>
                <a:cs typeface="Consolas"/>
                <a:sym typeface="Consolas"/>
              </a:rPr>
              <a:t>## Observed Mean Contrast:           18.7667 1.7794 15.2546 22.2787</a:t>
            </a:r>
            <a:endParaRPr sz="1200">
              <a:highlight>
                <a:srgbClr val="F8F8F8"/>
              </a:highlight>
              <a:latin typeface="Consolas"/>
              <a:ea typeface="Consolas"/>
              <a:cs typeface="Consolas"/>
              <a:sym typeface="Consolas"/>
            </a:endParaRPr>
          </a:p>
          <a:p>
            <a:pPr indent="0" lvl="0" marL="0" rtl="0" algn="l">
              <a:spcBef>
                <a:spcPts val="2000"/>
              </a:spcBef>
              <a:spcAft>
                <a:spcPts val="0"/>
              </a:spcAft>
              <a:buClr>
                <a:schemeClr val="dk1"/>
              </a:buClr>
              <a:buSzPts val="1100"/>
              <a:buFont typeface="Arial"/>
              <a:buNone/>
            </a:pPr>
            <a:r>
              <a:rPr lang="en" sz="1200">
                <a:highlight>
                  <a:srgbClr val="F8F8F8"/>
                </a:highlight>
                <a:latin typeface="Consolas"/>
                <a:ea typeface="Consolas"/>
                <a:cs typeface="Consolas"/>
                <a:sym typeface="Consolas"/>
              </a:rPr>
              <a:t>## Hedges' g (Eq. Vars. Ass.):        1.9255 0.2097  1.5116 2.3394</a:t>
            </a:r>
            <a:endParaRPr sz="1200">
              <a:highlight>
                <a:srgbClr val="F8F8F8"/>
              </a:highlight>
              <a:latin typeface="Consolas"/>
              <a:ea typeface="Consolas"/>
              <a:cs typeface="Consolas"/>
              <a:sym typeface="Consolas"/>
            </a:endParaRPr>
          </a:p>
          <a:p>
            <a:pPr indent="0" lvl="0" marL="0" rtl="0" algn="l">
              <a:spcBef>
                <a:spcPts val="2000"/>
              </a:spcBef>
              <a:spcAft>
                <a:spcPts val="0"/>
              </a:spcAft>
              <a:buClr>
                <a:schemeClr val="dk1"/>
              </a:buClr>
              <a:buSzPts val="1100"/>
              <a:buFont typeface="Arial"/>
              <a:buNone/>
            </a:pPr>
            <a:r>
              <a:rPr lang="en" sz="1200">
                <a:highlight>
                  <a:srgbClr val="F8F8F8"/>
                </a:highlight>
                <a:latin typeface="Consolas"/>
                <a:ea typeface="Consolas"/>
                <a:cs typeface="Consolas"/>
                <a:sym typeface="Consolas"/>
              </a:rPr>
              <a:t>## Bonett's d (Eq. Vars. Not Ass.):   1.9255 0.2244  1.4827 2.3683</a:t>
            </a:r>
            <a:endParaRPr sz="1200">
              <a:highlight>
                <a:srgbClr val="F8F8F8"/>
              </a:highlight>
              <a:latin typeface="Consolas"/>
              <a:ea typeface="Consolas"/>
              <a:cs typeface="Consolas"/>
              <a:sym typeface="Consolas"/>
            </a:endParaRPr>
          </a:p>
          <a:p>
            <a:pPr indent="0" lvl="0" marL="0" rtl="0" algn="l">
              <a:spcBef>
                <a:spcPts val="2000"/>
              </a:spcBef>
              <a:spcAft>
                <a:spcPts val="0"/>
              </a:spcAft>
              <a:buClr>
                <a:schemeClr val="dk1"/>
              </a:buClr>
              <a:buSzPts val="1100"/>
              <a:buFont typeface="Arial"/>
              <a:buNone/>
            </a:pPr>
            <a:r>
              <a:rPr lang="en" sz="1200">
                <a:highlight>
                  <a:srgbClr val="F8F8F8"/>
                </a:highlight>
                <a:latin typeface="Consolas"/>
                <a:ea typeface="Consolas"/>
                <a:cs typeface="Consolas"/>
                <a:sym typeface="Consolas"/>
              </a:rPr>
              <a:t>## </a:t>
            </a:r>
            <a:endParaRPr sz="1200">
              <a:highlight>
                <a:srgbClr val="F8F8F8"/>
              </a:highlight>
              <a:latin typeface="Consolas"/>
              <a:ea typeface="Consolas"/>
              <a:cs typeface="Consolas"/>
              <a:sym typeface="Consolas"/>
            </a:endParaRPr>
          </a:p>
          <a:p>
            <a:pPr indent="0" lvl="0" marL="0" rtl="0" algn="l">
              <a:spcBef>
                <a:spcPts val="2000"/>
              </a:spcBef>
              <a:spcAft>
                <a:spcPts val="0"/>
              </a:spcAft>
              <a:buClr>
                <a:schemeClr val="dk1"/>
              </a:buClr>
              <a:buSzPts val="1100"/>
              <a:buFont typeface="Arial"/>
              <a:buNone/>
            </a:pPr>
            <a:r>
              <a:rPr lang="en" sz="1200">
                <a:highlight>
                  <a:srgbClr val="F8F8F8"/>
                </a:highlight>
                <a:latin typeface="Consolas"/>
                <a:ea typeface="Consolas"/>
                <a:cs typeface="Consolas"/>
                <a:sym typeface="Consolas"/>
              </a:rPr>
              <a:t>## $coefs</a:t>
            </a:r>
            <a:endParaRPr sz="1200">
              <a:highlight>
                <a:srgbClr val="F8F8F8"/>
              </a:highlight>
              <a:latin typeface="Consolas"/>
              <a:ea typeface="Consolas"/>
              <a:cs typeface="Consolas"/>
              <a:sym typeface="Consolas"/>
            </a:endParaRPr>
          </a:p>
          <a:p>
            <a:pPr indent="0" lvl="0" marL="0" rtl="0" algn="l">
              <a:spcBef>
                <a:spcPts val="2000"/>
              </a:spcBef>
              <a:spcAft>
                <a:spcPts val="0"/>
              </a:spcAft>
              <a:buClr>
                <a:schemeClr val="dk1"/>
              </a:buClr>
              <a:buSzPts val="1100"/>
              <a:buFont typeface="Arial"/>
              <a:buNone/>
            </a:pPr>
            <a:r>
              <a:rPr lang="en" sz="1200">
                <a:highlight>
                  <a:srgbClr val="F8F8F8"/>
                </a:highlight>
                <a:latin typeface="Consolas"/>
                <a:ea typeface="Consolas"/>
                <a:cs typeface="Consolas"/>
                <a:sym typeface="Consolas"/>
              </a:rPr>
              <a:t>##                  Sz   Sf Bp Sz   Sf Bp</a:t>
            </a:r>
            <a:endParaRPr sz="1200">
              <a:highlight>
                <a:srgbClr val="F8F8F8"/>
              </a:highlight>
              <a:latin typeface="Consolas"/>
              <a:ea typeface="Consolas"/>
              <a:cs typeface="Consolas"/>
              <a:sym typeface="Consolas"/>
            </a:endParaRPr>
          </a:p>
          <a:p>
            <a:pPr indent="0" lvl="0" marL="0" rtl="0" algn="l">
              <a:spcBef>
                <a:spcPts val="2000"/>
              </a:spcBef>
              <a:spcAft>
                <a:spcPts val="0"/>
              </a:spcAft>
              <a:buClr>
                <a:schemeClr val="dk1"/>
              </a:buClr>
              <a:buSzPts val="1900"/>
              <a:buFont typeface="Arial"/>
              <a:buNone/>
            </a:pPr>
            <a:r>
              <a:rPr lang="en" sz="1200">
                <a:highlight>
                  <a:srgbClr val="F8F8F8"/>
                </a:highlight>
                <a:latin typeface="Consolas"/>
                <a:ea typeface="Consolas"/>
                <a:cs typeface="Consolas"/>
                <a:sym typeface="Consolas"/>
              </a:rPr>
              <a:t>## Contrast Coeff: 0.5 -0.5  0 0.5 -0.5  0</a:t>
            </a:r>
            <a:endParaRPr sz="1900">
              <a:latin typeface="Consolas"/>
              <a:ea typeface="Consolas"/>
              <a:cs typeface="Consolas"/>
              <a:sym typeface="Consola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158"/>
          <p:cNvSpPr txBox="1"/>
          <p:nvPr>
            <p:ph idx="1" type="body"/>
          </p:nvPr>
        </p:nvSpPr>
        <p:spPr>
          <a:xfrm>
            <a:off x="107950" y="750094"/>
            <a:ext cx="8928000" cy="428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100"/>
              <a:buFont typeface="Arial"/>
              <a:buNone/>
            </a:pPr>
            <a:r>
              <a:rPr b="1" lang="en" sz="3100"/>
              <a:t>RQ 2: </a:t>
            </a:r>
            <a:r>
              <a:rPr lang="en" sz="3100"/>
              <a:t>Is there a difference between the non-affective psychotic disorders and bipolar disorder?</a:t>
            </a:r>
            <a:endParaRPr/>
          </a:p>
          <a:p>
            <a:pPr indent="0" lvl="0" marL="0" rtl="0" algn="l">
              <a:lnSpc>
                <a:spcPct val="90000"/>
              </a:lnSpc>
              <a:spcBef>
                <a:spcPts val="1000"/>
              </a:spcBef>
              <a:spcAft>
                <a:spcPts val="0"/>
              </a:spcAft>
              <a:buClr>
                <a:schemeClr val="dk1"/>
              </a:buClr>
              <a:buSzPts val="1000"/>
              <a:buFont typeface="Arial"/>
              <a:buNone/>
            </a:pPr>
            <a:r>
              <a:t/>
            </a:r>
            <a:endParaRPr sz="1000"/>
          </a:p>
          <a:p>
            <a:pPr indent="0" lvl="0" marL="0" rtl="0" algn="l">
              <a:lnSpc>
                <a:spcPct val="90000"/>
              </a:lnSpc>
              <a:spcBef>
                <a:spcPts val="1000"/>
              </a:spcBef>
              <a:spcAft>
                <a:spcPts val="0"/>
              </a:spcAft>
              <a:buClr>
                <a:schemeClr val="dk1"/>
              </a:buClr>
              <a:buSzPts val="2400"/>
              <a:buFont typeface="Arial"/>
              <a:buNone/>
            </a:pPr>
            <a:r>
              <a:rPr lang="en" sz="2400"/>
              <a:t>If we only had the factor of </a:t>
            </a:r>
            <a:r>
              <a:rPr i="1" lang="en" sz="2400"/>
              <a:t>Diagnosis</a:t>
            </a:r>
            <a:r>
              <a:rPr lang="en" sz="2400"/>
              <a:t> to consider:</a:t>
            </a:r>
            <a:endParaRPr/>
          </a:p>
          <a:p>
            <a:pPr indent="0" lvl="0" marL="0" rtl="0" algn="l">
              <a:lnSpc>
                <a:spcPct val="90000"/>
              </a:lnSpc>
              <a:spcBef>
                <a:spcPts val="1000"/>
              </a:spcBef>
              <a:spcAft>
                <a:spcPts val="0"/>
              </a:spcAft>
              <a:buClr>
                <a:schemeClr val="dk1"/>
              </a:buClr>
              <a:buSzPts val="2400"/>
              <a:buFont typeface="Arial"/>
              <a:buNone/>
            </a:pPr>
            <a:r>
              <a:t/>
            </a:r>
            <a:endParaRPr sz="2400"/>
          </a:p>
          <a:p>
            <a:pPr indent="0" lvl="0" marL="0" rtl="0" algn="l">
              <a:lnSpc>
                <a:spcPct val="90000"/>
              </a:lnSpc>
              <a:spcBef>
                <a:spcPts val="1000"/>
              </a:spcBef>
              <a:spcAft>
                <a:spcPts val="0"/>
              </a:spcAft>
              <a:buClr>
                <a:schemeClr val="dk1"/>
              </a:buClr>
              <a:buSzPts val="2400"/>
              <a:buFont typeface="Arial"/>
              <a:buNone/>
            </a:pPr>
            <a:r>
              <a:t/>
            </a:r>
            <a:endParaRPr sz="2400"/>
          </a:p>
          <a:p>
            <a:pPr indent="0" lvl="0" marL="0" rtl="0" algn="l">
              <a:lnSpc>
                <a:spcPct val="90000"/>
              </a:lnSpc>
              <a:spcBef>
                <a:spcPts val="1000"/>
              </a:spcBef>
              <a:spcAft>
                <a:spcPts val="0"/>
              </a:spcAft>
              <a:buClr>
                <a:schemeClr val="dk1"/>
              </a:buClr>
              <a:buSzPts val="2400"/>
              <a:buFont typeface="Arial"/>
              <a:buNone/>
            </a:pPr>
            <a:r>
              <a:t/>
            </a:r>
            <a:endParaRPr sz="2400"/>
          </a:p>
          <a:p>
            <a:pPr indent="0" lvl="0" marL="0" rtl="0" algn="l">
              <a:lnSpc>
                <a:spcPct val="90000"/>
              </a:lnSpc>
              <a:spcBef>
                <a:spcPts val="1000"/>
              </a:spcBef>
              <a:spcAft>
                <a:spcPts val="0"/>
              </a:spcAft>
              <a:buClr>
                <a:schemeClr val="dk1"/>
              </a:buClr>
              <a:buSzPts val="2400"/>
              <a:buFont typeface="Arial"/>
              <a:buNone/>
            </a:pPr>
            <a:r>
              <a:t/>
            </a:r>
            <a:endParaRPr sz="2400"/>
          </a:p>
          <a:p>
            <a:pPr indent="0" lvl="0" marL="0" rtl="0" algn="l">
              <a:lnSpc>
                <a:spcPct val="90000"/>
              </a:lnSpc>
              <a:spcBef>
                <a:spcPts val="1000"/>
              </a:spcBef>
              <a:spcAft>
                <a:spcPts val="0"/>
              </a:spcAft>
              <a:buClr>
                <a:schemeClr val="dk1"/>
              </a:buClr>
              <a:buSzPts val="2800"/>
              <a:buFont typeface="Arial"/>
              <a:buNone/>
            </a:pPr>
            <a:r>
              <a:t/>
            </a:r>
            <a:endParaRPr/>
          </a:p>
        </p:txBody>
      </p:sp>
      <p:pic>
        <p:nvPicPr>
          <p:cNvPr id="905" name="Google Shape;905;p158"/>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sp>
        <p:nvSpPr>
          <p:cNvPr id="906" name="Google Shape;906;p158"/>
          <p:cNvSpPr txBox="1"/>
          <p:nvPr>
            <p:ph type="title"/>
          </p:nvPr>
        </p:nvSpPr>
        <p:spPr>
          <a:xfrm>
            <a:off x="171450" y="135621"/>
            <a:ext cx="8661300" cy="54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 sz="3600" u="sng">
                <a:latin typeface="Calibri"/>
                <a:ea typeface="Calibri"/>
                <a:cs typeface="Calibri"/>
                <a:sym typeface="Calibri"/>
              </a:rPr>
              <a:t>Main Effects</a:t>
            </a:r>
            <a:r>
              <a:rPr b="1" lang="en" sz="3600">
                <a:latin typeface="Calibri"/>
                <a:ea typeface="Calibri"/>
                <a:cs typeface="Calibri"/>
                <a:sym typeface="Calibri"/>
              </a:rPr>
              <a:t> Focused Research Questions</a:t>
            </a:r>
            <a:endParaRPr b="1" sz="3600">
              <a:latin typeface="Calibri"/>
              <a:ea typeface="Calibri"/>
              <a:cs typeface="Calibri"/>
              <a:sym typeface="Calibri"/>
            </a:endParaRPr>
          </a:p>
        </p:txBody>
      </p:sp>
      <p:graphicFrame>
        <p:nvGraphicFramePr>
          <p:cNvPr id="907" name="Google Shape;907;p158"/>
          <p:cNvGraphicFramePr/>
          <p:nvPr/>
        </p:nvGraphicFramePr>
        <p:xfrm>
          <a:off x="171438" y="2652695"/>
          <a:ext cx="3000000" cy="3000000"/>
        </p:xfrm>
        <a:graphic>
          <a:graphicData uri="http://schemas.openxmlformats.org/drawingml/2006/table">
            <a:tbl>
              <a:tblPr bandRow="1" firstRow="1">
                <a:noFill/>
                <a:tableStyleId>{1DED934C-3320-4803-8C8B-E728F2CAC8C5}</a:tableStyleId>
              </a:tblPr>
              <a:tblGrid>
                <a:gridCol w="1368400"/>
                <a:gridCol w="1296375"/>
                <a:gridCol w="1296375"/>
              </a:tblGrid>
              <a:tr h="350825">
                <a:tc>
                  <a:txBody>
                    <a:bodyPr>
                      <a:noAutofit/>
                    </a:bodyPr>
                    <a:lstStyle/>
                    <a:p>
                      <a:pPr indent="0" lvl="0" marL="0" marR="0" rtl="0" algn="ctr">
                        <a:spcBef>
                          <a:spcPts val="0"/>
                        </a:spcBef>
                        <a:spcAft>
                          <a:spcPts val="0"/>
                        </a:spcAft>
                        <a:buNone/>
                      </a:pPr>
                      <a:r>
                        <a:rPr lang="en" sz="1700" u="none" cap="none" strike="noStrike"/>
                        <a:t>Sz</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Sf</a:t>
                      </a:r>
                      <a:endParaRPr sz="1700" u="none" cap="none" strike="noStrike"/>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Bp</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r>
              <a:tr h="350825">
                <a:tc>
                  <a:txBody>
                    <a:bodyPr>
                      <a:noAutofit/>
                    </a:bodyPr>
                    <a:lstStyle/>
                    <a:p>
                      <a:pPr indent="0" lvl="0" marL="0" marR="0" rtl="0" algn="ctr">
                        <a:spcBef>
                          <a:spcPts val="0"/>
                        </a:spcBef>
                        <a:spcAft>
                          <a:spcPts val="0"/>
                        </a:spcAft>
                        <a:buNone/>
                      </a:pPr>
                      <a:r>
                        <a:rPr b="1" lang="en" sz="1700" u="none" cap="none" strike="noStrike">
                          <a:solidFill>
                            <a:srgbClr val="FFFF00"/>
                          </a:solidFill>
                        </a:rPr>
                        <a:t>+</a:t>
                      </a:r>
                      <a:r>
                        <a:rPr b="1" lang="en" sz="1700">
                          <a:solidFill>
                            <a:srgbClr val="FFFF00"/>
                          </a:solidFill>
                        </a:rPr>
                        <a:t>0.25</a:t>
                      </a:r>
                      <a:endParaRPr sz="1100"/>
                    </a:p>
                  </a:txBody>
                  <a:tcPr marT="34275" marB="34275" marR="91450" marL="91450">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a:t>
                      </a:r>
                      <a:r>
                        <a:rPr b="1" lang="en" sz="1700">
                          <a:solidFill>
                            <a:srgbClr val="FFFF00"/>
                          </a:solidFill>
                        </a:rPr>
                        <a:t>0.25</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a:t>
                      </a:r>
                      <a:r>
                        <a:rPr b="1" lang="en" sz="1700">
                          <a:solidFill>
                            <a:srgbClr val="FFFF00"/>
                          </a:solidFill>
                        </a:rPr>
                        <a:t>0.5</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6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Basics of R: Wrangling with Logical operators</a:t>
            </a:r>
            <a:endParaRPr/>
          </a:p>
        </p:txBody>
      </p:sp>
      <p:sp>
        <p:nvSpPr>
          <p:cNvPr id="296" name="Google Shape;296;p6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Square brackets and logical expressions can be extremely powerful!</a:t>
            </a:r>
            <a:endParaRPr/>
          </a:p>
          <a:p>
            <a:pPr indent="0" lvl="0" marL="0" rtl="0" algn="l">
              <a:spcBef>
                <a:spcPts val="1600"/>
              </a:spcBef>
              <a:spcAft>
                <a:spcPts val="1600"/>
              </a:spcAft>
              <a:buNone/>
            </a:pPr>
            <a:r>
              <a:t/>
            </a:r>
            <a:endParaRPr/>
          </a:p>
        </p:txBody>
      </p:sp>
      <p:pic>
        <p:nvPicPr>
          <p:cNvPr id="297" name="Google Shape;297;p60"/>
          <p:cNvPicPr preferRelativeResize="0"/>
          <p:nvPr/>
        </p:nvPicPr>
        <p:blipFill>
          <a:blip r:embed="rId3">
            <a:alphaModFix/>
          </a:blip>
          <a:stretch>
            <a:fillRect/>
          </a:stretch>
        </p:blipFill>
        <p:spPr>
          <a:xfrm>
            <a:off x="391450" y="1679600"/>
            <a:ext cx="6597800" cy="3232624"/>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159"/>
          <p:cNvSpPr txBox="1"/>
          <p:nvPr>
            <p:ph idx="1" type="body"/>
          </p:nvPr>
        </p:nvSpPr>
        <p:spPr>
          <a:xfrm>
            <a:off x="107950" y="750094"/>
            <a:ext cx="8928000" cy="428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100"/>
              <a:buFont typeface="Arial"/>
              <a:buNone/>
            </a:pPr>
            <a:r>
              <a:rPr b="1" lang="en" sz="3100"/>
              <a:t>RQ 2: </a:t>
            </a:r>
            <a:r>
              <a:rPr lang="en" sz="3100"/>
              <a:t>Is there a difference between the non-affective psychotic disorders and bipolar disorder?</a:t>
            </a:r>
            <a:endParaRPr/>
          </a:p>
          <a:p>
            <a:pPr indent="0" lvl="0" marL="0" rtl="0" algn="l">
              <a:lnSpc>
                <a:spcPct val="90000"/>
              </a:lnSpc>
              <a:spcBef>
                <a:spcPts val="1000"/>
              </a:spcBef>
              <a:spcAft>
                <a:spcPts val="0"/>
              </a:spcAft>
              <a:buClr>
                <a:schemeClr val="dk1"/>
              </a:buClr>
              <a:buSzPts val="1000"/>
              <a:buFont typeface="Arial"/>
              <a:buNone/>
            </a:pPr>
            <a:r>
              <a:t/>
            </a:r>
            <a:endParaRPr sz="1000"/>
          </a:p>
          <a:p>
            <a:pPr indent="0" lvl="0" marL="0" rtl="0" algn="l">
              <a:lnSpc>
                <a:spcPct val="90000"/>
              </a:lnSpc>
              <a:spcBef>
                <a:spcPts val="1000"/>
              </a:spcBef>
              <a:spcAft>
                <a:spcPts val="0"/>
              </a:spcAft>
              <a:buClr>
                <a:schemeClr val="dk1"/>
              </a:buClr>
              <a:buSzPts val="2400"/>
              <a:buFont typeface="Arial"/>
              <a:buNone/>
            </a:pPr>
            <a:r>
              <a:rPr lang="en" sz="2400"/>
              <a:t>If we only had the factor of </a:t>
            </a:r>
            <a:r>
              <a:rPr i="1" lang="en" sz="2400"/>
              <a:t>Diagnosis</a:t>
            </a:r>
            <a:r>
              <a:rPr lang="en" sz="2400"/>
              <a:t> to consider:</a:t>
            </a:r>
            <a:endParaRPr/>
          </a:p>
          <a:p>
            <a:pPr indent="0" lvl="0" marL="0" rtl="0" algn="l">
              <a:lnSpc>
                <a:spcPct val="90000"/>
              </a:lnSpc>
              <a:spcBef>
                <a:spcPts val="1000"/>
              </a:spcBef>
              <a:spcAft>
                <a:spcPts val="0"/>
              </a:spcAft>
              <a:buClr>
                <a:schemeClr val="dk1"/>
              </a:buClr>
              <a:buSzPts val="2400"/>
              <a:buFont typeface="Arial"/>
              <a:buNone/>
            </a:pPr>
            <a:r>
              <a:t/>
            </a:r>
            <a:endParaRPr sz="2400"/>
          </a:p>
          <a:p>
            <a:pPr indent="0" lvl="0" marL="0" rtl="0" algn="l">
              <a:lnSpc>
                <a:spcPct val="90000"/>
              </a:lnSpc>
              <a:spcBef>
                <a:spcPts val="1000"/>
              </a:spcBef>
              <a:spcAft>
                <a:spcPts val="0"/>
              </a:spcAft>
              <a:buClr>
                <a:schemeClr val="dk1"/>
              </a:buClr>
              <a:buSzPts val="2400"/>
              <a:buFont typeface="Arial"/>
              <a:buNone/>
            </a:pPr>
            <a:r>
              <a:t/>
            </a:r>
            <a:endParaRPr sz="2400"/>
          </a:p>
          <a:p>
            <a:pPr indent="0" lvl="0" marL="0" rtl="0" algn="l">
              <a:lnSpc>
                <a:spcPct val="90000"/>
              </a:lnSpc>
              <a:spcBef>
                <a:spcPts val="1000"/>
              </a:spcBef>
              <a:spcAft>
                <a:spcPts val="0"/>
              </a:spcAft>
              <a:buClr>
                <a:schemeClr val="dk1"/>
              </a:buClr>
              <a:buSzPts val="2400"/>
              <a:buNone/>
            </a:pPr>
            <a:r>
              <a:rPr lang="en" sz="2400"/>
              <a:t>But we also have the factor </a:t>
            </a:r>
            <a:r>
              <a:rPr i="1" lang="en" sz="2400"/>
              <a:t>Sex</a:t>
            </a:r>
            <a:r>
              <a:rPr lang="en" sz="2400"/>
              <a:t> to consider, so:</a:t>
            </a:r>
            <a:endParaRPr/>
          </a:p>
          <a:p>
            <a:pPr indent="0" lvl="0" marL="0" rtl="0" algn="l">
              <a:lnSpc>
                <a:spcPct val="90000"/>
              </a:lnSpc>
              <a:spcBef>
                <a:spcPts val="1000"/>
              </a:spcBef>
              <a:spcAft>
                <a:spcPts val="0"/>
              </a:spcAft>
              <a:buClr>
                <a:schemeClr val="dk1"/>
              </a:buClr>
              <a:buSzPts val="2400"/>
              <a:buFont typeface="Arial"/>
              <a:buNone/>
            </a:pPr>
            <a:r>
              <a:t/>
            </a:r>
            <a:endParaRPr sz="2400"/>
          </a:p>
          <a:p>
            <a:pPr indent="0" lvl="0" marL="0" rtl="0" algn="l">
              <a:lnSpc>
                <a:spcPct val="90000"/>
              </a:lnSpc>
              <a:spcBef>
                <a:spcPts val="1000"/>
              </a:spcBef>
              <a:spcAft>
                <a:spcPts val="0"/>
              </a:spcAft>
              <a:buClr>
                <a:schemeClr val="dk1"/>
              </a:buClr>
              <a:buSzPts val="2800"/>
              <a:buFont typeface="Arial"/>
              <a:buNone/>
            </a:pPr>
            <a:r>
              <a:t/>
            </a:r>
            <a:endParaRPr/>
          </a:p>
        </p:txBody>
      </p:sp>
      <p:pic>
        <p:nvPicPr>
          <p:cNvPr id="914" name="Google Shape;914;p159"/>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graphicFrame>
        <p:nvGraphicFramePr>
          <p:cNvPr id="915" name="Google Shape;915;p159"/>
          <p:cNvGraphicFramePr/>
          <p:nvPr/>
        </p:nvGraphicFramePr>
        <p:xfrm>
          <a:off x="171438" y="3843893"/>
          <a:ext cx="3000000" cy="3000000"/>
        </p:xfrm>
        <a:graphic>
          <a:graphicData uri="http://schemas.openxmlformats.org/drawingml/2006/table">
            <a:tbl>
              <a:tblPr bandRow="1" firstRow="1">
                <a:noFill/>
                <a:tableStyleId>{1DED934C-3320-4803-8C8B-E728F2CAC8C5}</a:tableStyleId>
              </a:tblPr>
              <a:tblGrid>
                <a:gridCol w="1395800"/>
                <a:gridCol w="1322325"/>
                <a:gridCol w="1322325"/>
                <a:gridCol w="1217375"/>
              </a:tblGrid>
              <a:tr h="421775">
                <a:tc>
                  <a:txBody>
                    <a:bodyPr>
                      <a:noAutofit/>
                    </a:bodyPr>
                    <a:lstStyle/>
                    <a:p>
                      <a:pPr indent="0" lvl="0" marL="0" marR="0" rtl="0" algn="ctr">
                        <a:spcBef>
                          <a:spcPts val="0"/>
                        </a:spcBef>
                        <a:spcAft>
                          <a:spcPts val="0"/>
                        </a:spcAft>
                        <a:buNone/>
                      </a:pPr>
                      <a:r>
                        <a:rPr lang="en" sz="1700" u="none" cap="none" strike="noStrike"/>
                        <a:t>Sz</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Sf</a:t>
                      </a:r>
                      <a:endParaRPr sz="1700" u="none" cap="none" strike="noStrike"/>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Bp</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lnL cap="flat" cmpd="sng" w="19050">
                      <a:solidFill>
                        <a:schemeClr val="lt1"/>
                      </a:solidFill>
                      <a:prstDash val="solid"/>
                      <a:round/>
                      <a:headEnd len="sm" w="sm" type="none"/>
                      <a:tailEnd len="sm" w="sm" type="none"/>
                    </a:lnL>
                  </a:tcPr>
                </a:tc>
              </a:tr>
              <a:tr h="419325">
                <a:tc>
                  <a:txBody>
                    <a:bodyPr>
                      <a:noAutofit/>
                    </a:bodyPr>
                    <a:lstStyle/>
                    <a:p>
                      <a:pPr indent="0" lvl="0" marL="0" marR="0" rtl="0" algn="ctr">
                        <a:spcBef>
                          <a:spcPts val="0"/>
                        </a:spcBef>
                        <a:spcAft>
                          <a:spcPts val="0"/>
                        </a:spcAft>
                        <a:buNone/>
                      </a:pPr>
                      <a:r>
                        <a:rPr b="1" lang="en" sz="1700" u="none" cap="none" strike="noStrike">
                          <a:solidFill>
                            <a:srgbClr val="FFFF00"/>
                          </a:solidFill>
                        </a:rPr>
                        <a:t>+</a:t>
                      </a:r>
                      <a:r>
                        <a:rPr b="1" lang="en" sz="1700">
                          <a:solidFill>
                            <a:srgbClr val="FFFF00"/>
                          </a:solidFill>
                        </a:rPr>
                        <a:t>0.25</a:t>
                      </a:r>
                      <a:endParaRPr sz="1100"/>
                    </a:p>
                  </a:txBody>
                  <a:tcPr marT="34275" marB="34275" marR="91450" marL="91450">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rtl="0" algn="ctr">
                        <a:spcBef>
                          <a:spcPts val="0"/>
                        </a:spcBef>
                        <a:spcAft>
                          <a:spcPts val="0"/>
                        </a:spcAft>
                        <a:buClr>
                          <a:schemeClr val="dk1"/>
                        </a:buClr>
                        <a:buFont typeface="Arial"/>
                        <a:buNone/>
                      </a:pPr>
                      <a:r>
                        <a:rPr b="1" lang="en" sz="1700">
                          <a:solidFill>
                            <a:srgbClr val="FFFF00"/>
                          </a:solidFill>
                        </a:rPr>
                        <a:t>+0.25</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a:t>
                      </a:r>
                      <a:r>
                        <a:rPr b="1" lang="en" sz="1700">
                          <a:solidFill>
                            <a:srgbClr val="FFFF00"/>
                          </a:solidFill>
                        </a:rPr>
                        <a:t>0.5</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Males</a:t>
                      </a:r>
                      <a:endParaRPr sz="1100"/>
                    </a:p>
                  </a:txBody>
                  <a:tcPr marT="34275" marB="34275" marR="91450" marL="91450">
                    <a:lnL cap="flat" cmpd="sng" w="19050">
                      <a:solidFill>
                        <a:schemeClr val="lt1"/>
                      </a:solidFill>
                      <a:prstDash val="solid"/>
                      <a:round/>
                      <a:headEnd len="sm" w="sm" type="none"/>
                      <a:tailEnd len="sm" w="sm" type="none"/>
                    </a:lnL>
                    <a:solidFill>
                      <a:schemeClr val="accent1"/>
                    </a:solidFill>
                  </a:tcPr>
                </a:tc>
              </a:tr>
              <a:tr h="419325">
                <a:tc>
                  <a:txBody>
                    <a:bodyPr>
                      <a:noAutofit/>
                    </a:bodyPr>
                    <a:lstStyle/>
                    <a:p>
                      <a:pPr indent="0" lvl="0" marL="0" rtl="0" algn="ctr">
                        <a:spcBef>
                          <a:spcPts val="0"/>
                        </a:spcBef>
                        <a:spcAft>
                          <a:spcPts val="0"/>
                        </a:spcAft>
                        <a:buClr>
                          <a:schemeClr val="dk1"/>
                        </a:buClr>
                        <a:buFont typeface="Arial"/>
                        <a:buNone/>
                      </a:pPr>
                      <a:r>
                        <a:rPr b="1" lang="en" sz="1700">
                          <a:solidFill>
                            <a:srgbClr val="FFFF00"/>
                          </a:solidFill>
                        </a:rPr>
                        <a:t>+0.25</a:t>
                      </a:r>
                      <a:endParaRPr sz="1100"/>
                    </a:p>
                  </a:txBody>
                  <a:tcPr marT="34275" marB="34275" marR="91450" marL="91450">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rtl="0" algn="ctr">
                        <a:spcBef>
                          <a:spcPts val="0"/>
                        </a:spcBef>
                        <a:spcAft>
                          <a:spcPts val="0"/>
                        </a:spcAft>
                        <a:buClr>
                          <a:schemeClr val="dk1"/>
                        </a:buClr>
                        <a:buFont typeface="Arial"/>
                        <a:buNone/>
                      </a:pPr>
                      <a:r>
                        <a:rPr b="1" lang="en" sz="1700">
                          <a:solidFill>
                            <a:srgbClr val="FFFF00"/>
                          </a:solidFill>
                        </a:rPr>
                        <a:t>+0.25</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a:t>
                      </a:r>
                      <a:r>
                        <a:rPr b="1" lang="en" sz="1700">
                          <a:solidFill>
                            <a:srgbClr val="FFFF00"/>
                          </a:solidFill>
                        </a:rPr>
                        <a:t>0.5</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Females</a:t>
                      </a:r>
                      <a:endParaRPr sz="1100"/>
                    </a:p>
                  </a:txBody>
                  <a:tcPr marT="34275" marB="34275" marR="91450" marL="91450">
                    <a:lnL cap="flat" cmpd="sng" w="19050">
                      <a:solidFill>
                        <a:schemeClr val="lt1"/>
                      </a:solidFill>
                      <a:prstDash val="solid"/>
                      <a:round/>
                      <a:headEnd len="sm" w="sm" type="none"/>
                      <a:tailEnd len="sm" w="sm" type="none"/>
                    </a:lnL>
                    <a:solidFill>
                      <a:schemeClr val="accent1"/>
                    </a:solidFill>
                  </a:tcPr>
                </a:tc>
              </a:tr>
            </a:tbl>
          </a:graphicData>
        </a:graphic>
      </p:graphicFrame>
      <p:sp>
        <p:nvSpPr>
          <p:cNvPr id="916" name="Google Shape;916;p159"/>
          <p:cNvSpPr txBox="1"/>
          <p:nvPr>
            <p:ph type="title"/>
          </p:nvPr>
        </p:nvSpPr>
        <p:spPr>
          <a:xfrm>
            <a:off x="171450" y="135621"/>
            <a:ext cx="8661300" cy="54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 sz="3600" u="sng">
                <a:latin typeface="Calibri"/>
                <a:ea typeface="Calibri"/>
                <a:cs typeface="Calibri"/>
                <a:sym typeface="Calibri"/>
              </a:rPr>
              <a:t>Main Effects</a:t>
            </a:r>
            <a:r>
              <a:rPr b="1" lang="en" sz="3600">
                <a:latin typeface="Calibri"/>
                <a:ea typeface="Calibri"/>
                <a:cs typeface="Calibri"/>
                <a:sym typeface="Calibri"/>
              </a:rPr>
              <a:t> Focused Research Questions</a:t>
            </a:r>
            <a:endParaRPr b="1" sz="3600">
              <a:latin typeface="Calibri"/>
              <a:ea typeface="Calibri"/>
              <a:cs typeface="Calibri"/>
              <a:sym typeface="Calibri"/>
            </a:endParaRPr>
          </a:p>
        </p:txBody>
      </p:sp>
      <p:graphicFrame>
        <p:nvGraphicFramePr>
          <p:cNvPr id="917" name="Google Shape;917;p159"/>
          <p:cNvGraphicFramePr/>
          <p:nvPr/>
        </p:nvGraphicFramePr>
        <p:xfrm>
          <a:off x="348113" y="2677320"/>
          <a:ext cx="3000000" cy="3000000"/>
        </p:xfrm>
        <a:graphic>
          <a:graphicData uri="http://schemas.openxmlformats.org/drawingml/2006/table">
            <a:tbl>
              <a:tblPr bandRow="1" firstRow="1">
                <a:noFill/>
                <a:tableStyleId>{1DED934C-3320-4803-8C8B-E728F2CAC8C5}</a:tableStyleId>
              </a:tblPr>
              <a:tblGrid>
                <a:gridCol w="1343025"/>
                <a:gridCol w="1272325"/>
                <a:gridCol w="1272325"/>
              </a:tblGrid>
              <a:tr h="80950">
                <a:tc>
                  <a:txBody>
                    <a:bodyPr>
                      <a:noAutofit/>
                    </a:bodyPr>
                    <a:lstStyle/>
                    <a:p>
                      <a:pPr indent="0" lvl="0" marL="0" marR="0" rtl="0" algn="ctr">
                        <a:spcBef>
                          <a:spcPts val="0"/>
                        </a:spcBef>
                        <a:spcAft>
                          <a:spcPts val="0"/>
                        </a:spcAft>
                        <a:buNone/>
                      </a:pPr>
                      <a:r>
                        <a:rPr lang="en" sz="1700" u="none" cap="none" strike="noStrike"/>
                        <a:t>Sz</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Sf</a:t>
                      </a:r>
                      <a:endParaRPr sz="1700" u="none" cap="none" strike="noStrike"/>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Bp</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r>
              <a:tr h="80950">
                <a:tc>
                  <a:txBody>
                    <a:bodyPr>
                      <a:noAutofit/>
                    </a:bodyPr>
                    <a:lstStyle/>
                    <a:p>
                      <a:pPr indent="0" lvl="0" marL="0" marR="0" rtl="0" algn="ctr">
                        <a:spcBef>
                          <a:spcPts val="0"/>
                        </a:spcBef>
                        <a:spcAft>
                          <a:spcPts val="0"/>
                        </a:spcAft>
                        <a:buNone/>
                      </a:pPr>
                      <a:r>
                        <a:rPr b="1" lang="en" sz="1700" u="none" cap="none" strike="noStrike">
                          <a:solidFill>
                            <a:srgbClr val="FFFF00"/>
                          </a:solidFill>
                        </a:rPr>
                        <a:t>+</a:t>
                      </a:r>
                      <a:r>
                        <a:rPr b="1" lang="en" sz="1700">
                          <a:solidFill>
                            <a:srgbClr val="FFFF00"/>
                          </a:solidFill>
                        </a:rPr>
                        <a:t>0.25</a:t>
                      </a:r>
                      <a:endParaRPr sz="1100"/>
                    </a:p>
                  </a:txBody>
                  <a:tcPr marT="34275" marB="34275" marR="91450" marL="91450">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a:t>
                      </a:r>
                      <a:r>
                        <a:rPr b="1" lang="en" sz="1700">
                          <a:solidFill>
                            <a:srgbClr val="FFFF00"/>
                          </a:solidFill>
                        </a:rPr>
                        <a:t>0.25</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a:t>
                      </a:r>
                      <a:r>
                        <a:rPr b="1" lang="en" sz="1700">
                          <a:solidFill>
                            <a:srgbClr val="FFFF00"/>
                          </a:solidFill>
                        </a:rPr>
                        <a:t>0.5</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pic>
        <p:nvPicPr>
          <p:cNvPr id="922" name="Google Shape;922;p160"/>
          <p:cNvPicPr preferRelativeResize="0"/>
          <p:nvPr/>
        </p:nvPicPr>
        <p:blipFill>
          <a:blip r:embed="rId3">
            <a:alphaModFix/>
          </a:blip>
          <a:stretch>
            <a:fillRect/>
          </a:stretch>
        </p:blipFill>
        <p:spPr>
          <a:xfrm>
            <a:off x="152400" y="152400"/>
            <a:ext cx="8839202" cy="2253427"/>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161"/>
          <p:cNvSpPr txBox="1"/>
          <p:nvPr>
            <p:ph idx="1" type="body"/>
          </p:nvPr>
        </p:nvSpPr>
        <p:spPr>
          <a:xfrm>
            <a:off x="107950" y="750094"/>
            <a:ext cx="8928000" cy="428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100"/>
              <a:buNone/>
            </a:pPr>
            <a:r>
              <a:rPr b="1" lang="en" sz="3100"/>
              <a:t>RQ 3: </a:t>
            </a:r>
            <a:r>
              <a:rPr lang="en" sz="3100"/>
              <a:t>Is there a difference between males and females in negative symptoms?</a:t>
            </a:r>
            <a:endParaRPr/>
          </a:p>
          <a:p>
            <a:pPr indent="0" lvl="0" marL="0" rtl="0" algn="l">
              <a:lnSpc>
                <a:spcPct val="90000"/>
              </a:lnSpc>
              <a:spcBef>
                <a:spcPts val="1000"/>
              </a:spcBef>
              <a:spcAft>
                <a:spcPts val="0"/>
              </a:spcAft>
              <a:buClr>
                <a:schemeClr val="dk1"/>
              </a:buClr>
              <a:buSzPts val="1000"/>
              <a:buFont typeface="Arial"/>
              <a:buNone/>
            </a:pPr>
            <a:r>
              <a:t/>
            </a:r>
            <a:endParaRPr sz="1000"/>
          </a:p>
          <a:p>
            <a:pPr indent="0" lvl="0" marL="0" rtl="0" algn="l">
              <a:lnSpc>
                <a:spcPct val="90000"/>
              </a:lnSpc>
              <a:spcBef>
                <a:spcPts val="1000"/>
              </a:spcBef>
              <a:spcAft>
                <a:spcPts val="0"/>
              </a:spcAft>
              <a:buClr>
                <a:schemeClr val="dk1"/>
              </a:buClr>
              <a:buSzPts val="2400"/>
              <a:buFont typeface="Arial"/>
              <a:buNone/>
            </a:pPr>
            <a:r>
              <a:rPr lang="en" sz="2400"/>
              <a:t>If we only had the factor of </a:t>
            </a:r>
            <a:r>
              <a:rPr i="1" lang="en" sz="2400"/>
              <a:t>Sex</a:t>
            </a:r>
            <a:r>
              <a:rPr lang="en" sz="2400"/>
              <a:t> to consider:</a:t>
            </a:r>
            <a:endParaRPr/>
          </a:p>
          <a:p>
            <a:pPr indent="0" lvl="0" marL="0" rtl="0" algn="l">
              <a:lnSpc>
                <a:spcPct val="90000"/>
              </a:lnSpc>
              <a:spcBef>
                <a:spcPts val="1000"/>
              </a:spcBef>
              <a:spcAft>
                <a:spcPts val="0"/>
              </a:spcAft>
              <a:buClr>
                <a:schemeClr val="dk1"/>
              </a:buClr>
              <a:buSzPts val="2400"/>
              <a:buFont typeface="Arial"/>
              <a:buNone/>
            </a:pPr>
            <a:r>
              <a:t/>
            </a:r>
            <a:endParaRPr sz="2400"/>
          </a:p>
          <a:p>
            <a:pPr indent="0" lvl="0" marL="0" rtl="0" algn="l">
              <a:lnSpc>
                <a:spcPct val="90000"/>
              </a:lnSpc>
              <a:spcBef>
                <a:spcPts val="1000"/>
              </a:spcBef>
              <a:spcAft>
                <a:spcPts val="0"/>
              </a:spcAft>
              <a:buClr>
                <a:schemeClr val="dk1"/>
              </a:buClr>
              <a:buSzPts val="2400"/>
              <a:buFont typeface="Arial"/>
              <a:buNone/>
            </a:pPr>
            <a:r>
              <a:t/>
            </a:r>
            <a:endParaRPr sz="2400"/>
          </a:p>
          <a:p>
            <a:pPr indent="0" lvl="0" marL="0" rtl="0" algn="l">
              <a:lnSpc>
                <a:spcPct val="90000"/>
              </a:lnSpc>
              <a:spcBef>
                <a:spcPts val="1000"/>
              </a:spcBef>
              <a:spcAft>
                <a:spcPts val="0"/>
              </a:spcAft>
              <a:buClr>
                <a:schemeClr val="dk1"/>
              </a:buClr>
              <a:buSzPts val="2400"/>
              <a:buFont typeface="Arial"/>
              <a:buNone/>
            </a:pPr>
            <a:r>
              <a:t/>
            </a:r>
            <a:endParaRPr sz="2400"/>
          </a:p>
          <a:p>
            <a:pPr indent="0" lvl="0" marL="0" rtl="0" algn="l">
              <a:lnSpc>
                <a:spcPct val="90000"/>
              </a:lnSpc>
              <a:spcBef>
                <a:spcPts val="1000"/>
              </a:spcBef>
              <a:spcAft>
                <a:spcPts val="0"/>
              </a:spcAft>
              <a:buClr>
                <a:schemeClr val="dk1"/>
              </a:buClr>
              <a:buSzPts val="2400"/>
              <a:buFont typeface="Arial"/>
              <a:buNone/>
            </a:pPr>
            <a:r>
              <a:t/>
            </a:r>
            <a:endParaRPr sz="2400"/>
          </a:p>
          <a:p>
            <a:pPr indent="0" lvl="0" marL="0" rtl="0" algn="l">
              <a:lnSpc>
                <a:spcPct val="90000"/>
              </a:lnSpc>
              <a:spcBef>
                <a:spcPts val="1000"/>
              </a:spcBef>
              <a:spcAft>
                <a:spcPts val="0"/>
              </a:spcAft>
              <a:buClr>
                <a:schemeClr val="dk1"/>
              </a:buClr>
              <a:buSzPts val="2800"/>
              <a:buFont typeface="Arial"/>
              <a:buNone/>
            </a:pPr>
            <a:r>
              <a:t/>
            </a:r>
            <a:endParaRPr/>
          </a:p>
        </p:txBody>
      </p:sp>
      <p:pic>
        <p:nvPicPr>
          <p:cNvPr id="929" name="Google Shape;929;p161"/>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sp>
        <p:nvSpPr>
          <p:cNvPr id="930" name="Google Shape;930;p161"/>
          <p:cNvSpPr txBox="1"/>
          <p:nvPr>
            <p:ph type="title"/>
          </p:nvPr>
        </p:nvSpPr>
        <p:spPr>
          <a:xfrm>
            <a:off x="171450" y="135621"/>
            <a:ext cx="8661300" cy="54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 sz="3600" u="sng">
                <a:latin typeface="Calibri"/>
                <a:ea typeface="Calibri"/>
                <a:cs typeface="Calibri"/>
                <a:sym typeface="Calibri"/>
              </a:rPr>
              <a:t>Main Effects</a:t>
            </a:r>
            <a:r>
              <a:rPr b="1" lang="en" sz="3600">
                <a:latin typeface="Calibri"/>
                <a:ea typeface="Calibri"/>
                <a:cs typeface="Calibri"/>
                <a:sym typeface="Calibri"/>
              </a:rPr>
              <a:t> Focused Research Questions</a:t>
            </a:r>
            <a:endParaRPr b="1" sz="3600">
              <a:latin typeface="Calibri"/>
              <a:ea typeface="Calibri"/>
              <a:cs typeface="Calibri"/>
              <a:sym typeface="Calibri"/>
            </a:endParaRPr>
          </a:p>
        </p:txBody>
      </p:sp>
      <p:graphicFrame>
        <p:nvGraphicFramePr>
          <p:cNvPr id="931" name="Google Shape;931;p161"/>
          <p:cNvGraphicFramePr/>
          <p:nvPr/>
        </p:nvGraphicFramePr>
        <p:xfrm>
          <a:off x="474738" y="2677320"/>
          <a:ext cx="3000000" cy="3000000"/>
        </p:xfrm>
        <a:graphic>
          <a:graphicData uri="http://schemas.openxmlformats.org/drawingml/2006/table">
            <a:tbl>
              <a:tblPr bandRow="1" firstRow="1">
                <a:noFill/>
                <a:tableStyleId>{1DED934C-3320-4803-8C8B-E728F2CAC8C5}</a:tableStyleId>
              </a:tblPr>
              <a:tblGrid>
                <a:gridCol w="1192200"/>
                <a:gridCol w="1097550"/>
              </a:tblGrid>
              <a:tr h="80950">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Males</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solidFill>
                      <a:schemeClr val="accent1"/>
                    </a:solidFill>
                  </a:tcPr>
                </a:tc>
              </a:tr>
              <a:tr h="80950">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Females</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solidFill>
                      <a:schemeClr val="accent1"/>
                    </a:solidFill>
                  </a:tcPr>
                </a:tc>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162"/>
          <p:cNvSpPr txBox="1"/>
          <p:nvPr>
            <p:ph idx="1" type="body"/>
          </p:nvPr>
        </p:nvSpPr>
        <p:spPr>
          <a:xfrm>
            <a:off x="107950" y="750094"/>
            <a:ext cx="8928000" cy="428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100"/>
              <a:buNone/>
            </a:pPr>
            <a:r>
              <a:rPr b="1" lang="en" sz="3100"/>
              <a:t>RQ 3: </a:t>
            </a:r>
            <a:r>
              <a:rPr lang="en" sz="3100"/>
              <a:t>Is there a difference between males and females in negative symptoms?</a:t>
            </a:r>
            <a:endParaRPr/>
          </a:p>
          <a:p>
            <a:pPr indent="0" lvl="0" marL="0" rtl="0" algn="l">
              <a:lnSpc>
                <a:spcPct val="90000"/>
              </a:lnSpc>
              <a:spcBef>
                <a:spcPts val="1000"/>
              </a:spcBef>
              <a:spcAft>
                <a:spcPts val="0"/>
              </a:spcAft>
              <a:buClr>
                <a:schemeClr val="dk1"/>
              </a:buClr>
              <a:buSzPts val="1000"/>
              <a:buFont typeface="Arial"/>
              <a:buNone/>
            </a:pPr>
            <a:r>
              <a:t/>
            </a:r>
            <a:endParaRPr sz="1000"/>
          </a:p>
          <a:p>
            <a:pPr indent="0" lvl="0" marL="0" rtl="0" algn="l">
              <a:lnSpc>
                <a:spcPct val="90000"/>
              </a:lnSpc>
              <a:spcBef>
                <a:spcPts val="1000"/>
              </a:spcBef>
              <a:spcAft>
                <a:spcPts val="0"/>
              </a:spcAft>
              <a:buClr>
                <a:schemeClr val="dk1"/>
              </a:buClr>
              <a:buSzPts val="2400"/>
              <a:buFont typeface="Arial"/>
              <a:buNone/>
            </a:pPr>
            <a:r>
              <a:rPr lang="en" sz="2400"/>
              <a:t>If we only had the factor of </a:t>
            </a:r>
            <a:r>
              <a:rPr i="1" lang="en" sz="2400"/>
              <a:t>Sex</a:t>
            </a:r>
            <a:r>
              <a:rPr lang="en" sz="2400"/>
              <a:t> to consider:</a:t>
            </a:r>
            <a:endParaRPr/>
          </a:p>
          <a:p>
            <a:pPr indent="0" lvl="0" marL="0" rtl="0" algn="l">
              <a:lnSpc>
                <a:spcPct val="90000"/>
              </a:lnSpc>
              <a:spcBef>
                <a:spcPts val="1000"/>
              </a:spcBef>
              <a:spcAft>
                <a:spcPts val="0"/>
              </a:spcAft>
              <a:buClr>
                <a:schemeClr val="dk1"/>
              </a:buClr>
              <a:buSzPts val="2400"/>
              <a:buFont typeface="Arial"/>
              <a:buNone/>
            </a:pPr>
            <a:r>
              <a:t/>
            </a:r>
            <a:endParaRPr sz="2400"/>
          </a:p>
          <a:p>
            <a:pPr indent="0" lvl="0" marL="0" rtl="0" algn="l">
              <a:lnSpc>
                <a:spcPct val="90000"/>
              </a:lnSpc>
              <a:spcBef>
                <a:spcPts val="1000"/>
              </a:spcBef>
              <a:spcAft>
                <a:spcPts val="0"/>
              </a:spcAft>
              <a:buClr>
                <a:schemeClr val="dk1"/>
              </a:buClr>
              <a:buSzPts val="2400"/>
              <a:buFont typeface="Arial"/>
              <a:buNone/>
            </a:pPr>
            <a:r>
              <a:t/>
            </a:r>
            <a:endParaRPr sz="2400"/>
          </a:p>
          <a:p>
            <a:pPr indent="0" lvl="0" marL="0" rtl="0" algn="l">
              <a:lnSpc>
                <a:spcPct val="90000"/>
              </a:lnSpc>
              <a:spcBef>
                <a:spcPts val="1000"/>
              </a:spcBef>
              <a:spcAft>
                <a:spcPts val="0"/>
              </a:spcAft>
              <a:buClr>
                <a:schemeClr val="dk1"/>
              </a:buClr>
              <a:buSzPts val="2400"/>
              <a:buNone/>
            </a:pPr>
            <a:r>
              <a:rPr lang="en" sz="2400"/>
              <a:t>But we also have the factor </a:t>
            </a:r>
            <a:r>
              <a:rPr i="1" lang="en" sz="2400"/>
              <a:t>Diagnosis</a:t>
            </a:r>
            <a:r>
              <a:rPr lang="en" sz="2400"/>
              <a:t> to consider, so:</a:t>
            </a:r>
            <a:endParaRPr/>
          </a:p>
          <a:p>
            <a:pPr indent="0" lvl="0" marL="0" rtl="0" algn="l">
              <a:lnSpc>
                <a:spcPct val="90000"/>
              </a:lnSpc>
              <a:spcBef>
                <a:spcPts val="1000"/>
              </a:spcBef>
              <a:spcAft>
                <a:spcPts val="0"/>
              </a:spcAft>
              <a:buClr>
                <a:schemeClr val="dk1"/>
              </a:buClr>
              <a:buSzPts val="2400"/>
              <a:buFont typeface="Arial"/>
              <a:buNone/>
            </a:pPr>
            <a:r>
              <a:t/>
            </a:r>
            <a:endParaRPr sz="2400"/>
          </a:p>
          <a:p>
            <a:pPr indent="0" lvl="0" marL="0" rtl="0" algn="l">
              <a:lnSpc>
                <a:spcPct val="90000"/>
              </a:lnSpc>
              <a:spcBef>
                <a:spcPts val="1000"/>
              </a:spcBef>
              <a:spcAft>
                <a:spcPts val="0"/>
              </a:spcAft>
              <a:buClr>
                <a:schemeClr val="dk1"/>
              </a:buClr>
              <a:buSzPts val="2800"/>
              <a:buFont typeface="Arial"/>
              <a:buNone/>
            </a:pPr>
            <a:r>
              <a:t/>
            </a:r>
            <a:endParaRPr/>
          </a:p>
        </p:txBody>
      </p:sp>
      <p:pic>
        <p:nvPicPr>
          <p:cNvPr id="938" name="Google Shape;938;p162"/>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sp>
        <p:nvSpPr>
          <p:cNvPr id="939" name="Google Shape;939;p162"/>
          <p:cNvSpPr txBox="1"/>
          <p:nvPr>
            <p:ph type="title"/>
          </p:nvPr>
        </p:nvSpPr>
        <p:spPr>
          <a:xfrm>
            <a:off x="171450" y="135621"/>
            <a:ext cx="8661300" cy="54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 sz="3600" u="sng">
                <a:latin typeface="Calibri"/>
                <a:ea typeface="Calibri"/>
                <a:cs typeface="Calibri"/>
                <a:sym typeface="Calibri"/>
              </a:rPr>
              <a:t>Main Effects</a:t>
            </a:r>
            <a:r>
              <a:rPr b="1" lang="en" sz="3600">
                <a:latin typeface="Calibri"/>
                <a:ea typeface="Calibri"/>
                <a:cs typeface="Calibri"/>
                <a:sym typeface="Calibri"/>
              </a:rPr>
              <a:t> Focused Research Questions</a:t>
            </a:r>
            <a:endParaRPr b="1" sz="3600">
              <a:latin typeface="Calibri"/>
              <a:ea typeface="Calibri"/>
              <a:cs typeface="Calibri"/>
              <a:sym typeface="Calibri"/>
            </a:endParaRPr>
          </a:p>
        </p:txBody>
      </p:sp>
      <p:graphicFrame>
        <p:nvGraphicFramePr>
          <p:cNvPr id="940" name="Google Shape;940;p162"/>
          <p:cNvGraphicFramePr/>
          <p:nvPr/>
        </p:nvGraphicFramePr>
        <p:xfrm>
          <a:off x="274638" y="2490770"/>
          <a:ext cx="3000000" cy="3000000"/>
        </p:xfrm>
        <a:graphic>
          <a:graphicData uri="http://schemas.openxmlformats.org/drawingml/2006/table">
            <a:tbl>
              <a:tblPr bandRow="1" firstRow="1">
                <a:noFill/>
                <a:tableStyleId>{1DED934C-3320-4803-8C8B-E728F2CAC8C5}</a:tableStyleId>
              </a:tblPr>
              <a:tblGrid>
                <a:gridCol w="1296375"/>
                <a:gridCol w="1193475"/>
              </a:tblGrid>
              <a:tr h="174225">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Males</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solidFill>
                      <a:schemeClr val="accent1"/>
                    </a:solidFill>
                  </a:tcPr>
                </a:tc>
              </a:tr>
              <a:tr h="174225">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Females</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solidFill>
                      <a:schemeClr val="accent1"/>
                    </a:solidFill>
                  </a:tcPr>
                </a:tc>
              </a:tr>
            </a:tbl>
          </a:graphicData>
        </a:graphic>
      </p:graphicFrame>
      <p:graphicFrame>
        <p:nvGraphicFramePr>
          <p:cNvPr id="941" name="Google Shape;941;p162"/>
          <p:cNvGraphicFramePr/>
          <p:nvPr/>
        </p:nvGraphicFramePr>
        <p:xfrm>
          <a:off x="171438" y="3859793"/>
          <a:ext cx="3000000" cy="3000000"/>
        </p:xfrm>
        <a:graphic>
          <a:graphicData uri="http://schemas.openxmlformats.org/drawingml/2006/table">
            <a:tbl>
              <a:tblPr bandRow="1" firstRow="1">
                <a:noFill/>
                <a:tableStyleId>{1DED934C-3320-4803-8C8B-E728F2CAC8C5}</a:tableStyleId>
              </a:tblPr>
              <a:tblGrid>
                <a:gridCol w="1395800"/>
                <a:gridCol w="1322325"/>
                <a:gridCol w="1322325"/>
                <a:gridCol w="1217375"/>
              </a:tblGrid>
              <a:tr h="395275">
                <a:tc>
                  <a:txBody>
                    <a:bodyPr>
                      <a:noAutofit/>
                    </a:bodyPr>
                    <a:lstStyle/>
                    <a:p>
                      <a:pPr indent="0" lvl="0" marL="0" marR="0" rtl="0" algn="ctr">
                        <a:spcBef>
                          <a:spcPts val="0"/>
                        </a:spcBef>
                        <a:spcAft>
                          <a:spcPts val="0"/>
                        </a:spcAft>
                        <a:buNone/>
                      </a:pPr>
                      <a:r>
                        <a:rPr lang="en" sz="1700" u="none" cap="none" strike="noStrike"/>
                        <a:t>Sz</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Sf</a:t>
                      </a:r>
                      <a:endParaRPr sz="1700" u="none" cap="none" strike="noStrike"/>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Bp</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lnL cap="flat" cmpd="sng" w="19050">
                      <a:solidFill>
                        <a:schemeClr val="lt1"/>
                      </a:solidFill>
                      <a:prstDash val="solid"/>
                      <a:round/>
                      <a:headEnd len="sm" w="sm" type="none"/>
                      <a:tailEnd len="sm" w="sm" type="none"/>
                    </a:lnL>
                  </a:tcPr>
                </a:tc>
              </a:tr>
              <a:tr h="392975">
                <a:tc>
                  <a:txBody>
                    <a:bodyPr>
                      <a:noAutofit/>
                    </a:bodyPr>
                    <a:lstStyle/>
                    <a:p>
                      <a:pPr indent="0" lvl="0" marL="0" marR="0" rtl="0" algn="ctr">
                        <a:spcBef>
                          <a:spcPts val="0"/>
                        </a:spcBef>
                        <a:spcAft>
                          <a:spcPts val="0"/>
                        </a:spcAft>
                        <a:buNone/>
                      </a:pPr>
                      <a:r>
                        <a:rPr b="1" lang="en" sz="1700" u="none" cap="none" strike="noStrike">
                          <a:solidFill>
                            <a:srgbClr val="FFFF00"/>
                          </a:solidFill>
                        </a:rPr>
                        <a:t>+1</a:t>
                      </a:r>
                      <a:endParaRPr sz="1100"/>
                    </a:p>
                  </a:txBody>
                  <a:tcPr marT="34275" marB="34275" marR="91450" marL="91450">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rgbClr val="FFFF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rgbClr val="FFFF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Males</a:t>
                      </a:r>
                      <a:endParaRPr sz="1100"/>
                    </a:p>
                  </a:txBody>
                  <a:tcPr marT="34275" marB="34275" marR="91450" marL="91450">
                    <a:lnL cap="flat" cmpd="sng" w="19050">
                      <a:solidFill>
                        <a:schemeClr val="lt1"/>
                      </a:solidFill>
                      <a:prstDash val="solid"/>
                      <a:round/>
                      <a:headEnd len="sm" w="sm" type="none"/>
                      <a:tailEnd len="sm" w="sm" type="none"/>
                    </a:lnL>
                    <a:solidFill>
                      <a:schemeClr val="accent1"/>
                    </a:solidFill>
                  </a:tcPr>
                </a:tc>
              </a:tr>
              <a:tr h="392975">
                <a:tc>
                  <a:txBody>
                    <a:bodyPr>
                      <a:noAutofit/>
                    </a:bodyPr>
                    <a:lstStyle/>
                    <a:p>
                      <a:pPr indent="0" lvl="0" marL="0" marR="0" rtl="0" algn="ctr">
                        <a:spcBef>
                          <a:spcPts val="0"/>
                        </a:spcBef>
                        <a:spcAft>
                          <a:spcPts val="0"/>
                        </a:spcAft>
                        <a:buNone/>
                      </a:pPr>
                      <a:r>
                        <a:rPr b="1" lang="en" sz="1700" u="none" cap="none" strike="noStrike">
                          <a:solidFill>
                            <a:srgbClr val="FFFF00"/>
                          </a:solidFill>
                        </a:rPr>
                        <a:t>-1</a:t>
                      </a:r>
                      <a:endParaRPr sz="1100"/>
                    </a:p>
                  </a:txBody>
                  <a:tcPr marT="34275" marB="34275" marR="91450" marL="91450">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rgbClr val="FFFF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rgbClr val="FFFF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Females</a:t>
                      </a:r>
                      <a:endParaRPr sz="1100"/>
                    </a:p>
                  </a:txBody>
                  <a:tcPr marT="34275" marB="34275" marR="91450" marL="91450">
                    <a:lnL cap="flat" cmpd="sng" w="19050">
                      <a:solidFill>
                        <a:schemeClr val="lt1"/>
                      </a:solidFill>
                      <a:prstDash val="solid"/>
                      <a:round/>
                      <a:headEnd len="sm" w="sm" type="none"/>
                      <a:tailEnd len="sm" w="sm" type="none"/>
                    </a:lnL>
                    <a:solidFill>
                      <a:schemeClr val="accent1"/>
                    </a:solidFill>
                  </a:tcPr>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163"/>
          <p:cNvSpPr txBox="1"/>
          <p:nvPr>
            <p:ph idx="1" type="body"/>
          </p:nvPr>
        </p:nvSpPr>
        <p:spPr>
          <a:xfrm>
            <a:off x="628650" y="1369219"/>
            <a:ext cx="7886700" cy="3263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 sz="1200">
                <a:highlight>
                  <a:srgbClr val="F8F8F8"/>
                </a:highlight>
                <a:latin typeface="Consolas"/>
                <a:ea typeface="Consolas"/>
                <a:cs typeface="Consolas"/>
                <a:sym typeface="Consolas"/>
              </a:rPr>
              <a:t>##                                  Estimate     SE     LL      UL</a:t>
            </a:r>
            <a:endParaRPr sz="1200">
              <a:highlight>
                <a:srgbClr val="F8F8F8"/>
              </a:highlight>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 sz="1200">
                <a:highlight>
                  <a:srgbClr val="F8F8F8"/>
                </a:highlight>
                <a:latin typeface="Consolas"/>
                <a:ea typeface="Consolas"/>
                <a:cs typeface="Consolas"/>
                <a:sym typeface="Consolas"/>
              </a:rPr>
              <a:t>## Observed Mean Contrast:           13.0778 1.4529 10.2102 15.9454</a:t>
            </a:r>
            <a:endParaRPr sz="1200">
              <a:highlight>
                <a:srgbClr val="F8F8F8"/>
              </a:highlight>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 sz="1200">
                <a:highlight>
                  <a:srgbClr val="F8F8F8"/>
                </a:highlight>
                <a:latin typeface="Consolas"/>
                <a:ea typeface="Consolas"/>
                <a:cs typeface="Consolas"/>
                <a:sym typeface="Consolas"/>
              </a:rPr>
              <a:t>## Hedges' g (Eq. Vars. Ass.):        1.3418 0.1655  1.0151 1.6685</a:t>
            </a:r>
            <a:endParaRPr sz="1200">
              <a:highlight>
                <a:srgbClr val="F8F8F8"/>
              </a:highlight>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 sz="1200">
                <a:highlight>
                  <a:srgbClr val="F8F8F8"/>
                </a:highlight>
                <a:latin typeface="Consolas"/>
                <a:ea typeface="Consolas"/>
                <a:cs typeface="Consolas"/>
                <a:sym typeface="Consolas"/>
              </a:rPr>
              <a:t>## Bonett's d (Eq. Vars. Not Ass.):   1.3418 0.1691  1.0081 1.6755</a:t>
            </a:r>
            <a:endParaRPr sz="1200">
              <a:highlight>
                <a:srgbClr val="F8F8F8"/>
              </a:highlight>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 sz="1200">
                <a:highlight>
                  <a:srgbClr val="F8F8F8"/>
                </a:highlight>
                <a:latin typeface="Consolas"/>
                <a:ea typeface="Consolas"/>
                <a:cs typeface="Consolas"/>
                <a:sym typeface="Consolas"/>
              </a:rPr>
              <a:t>## </a:t>
            </a:r>
            <a:endParaRPr sz="1200">
              <a:highlight>
                <a:srgbClr val="F8F8F8"/>
              </a:highlight>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 sz="1200">
                <a:highlight>
                  <a:srgbClr val="F8F8F8"/>
                </a:highlight>
                <a:latin typeface="Consolas"/>
                <a:ea typeface="Consolas"/>
                <a:cs typeface="Consolas"/>
                <a:sym typeface="Consolas"/>
              </a:rPr>
              <a:t>## $coefs</a:t>
            </a:r>
            <a:endParaRPr sz="1200">
              <a:highlight>
                <a:srgbClr val="F8F8F8"/>
              </a:highlight>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 sz="1200">
                <a:highlight>
                  <a:srgbClr val="F8F8F8"/>
                </a:highlight>
                <a:latin typeface="Consolas"/>
                <a:ea typeface="Consolas"/>
                <a:cs typeface="Consolas"/>
                <a:sym typeface="Consolas"/>
              </a:rPr>
              <a:t>##                      [,1]      [,2]     [,3]       [,4]       [,5]       [,6]</a:t>
            </a:r>
            <a:endParaRPr sz="1200">
              <a:highlight>
                <a:srgbClr val="F8F8F8"/>
              </a:highlight>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 sz="1200">
                <a:highlight>
                  <a:srgbClr val="F8F8F8"/>
                </a:highlight>
                <a:latin typeface="Consolas"/>
                <a:ea typeface="Consolas"/>
                <a:cs typeface="Consolas"/>
                <a:sym typeface="Consolas"/>
              </a:rPr>
              <a:t>## Contrast Coeff: 0.3333333 0.3333333 0.3333333 -0.3333333 -0.3333333     </a:t>
            </a:r>
            <a:r>
              <a:rPr lang="en" sz="1200">
                <a:highlight>
                  <a:srgbClr val="F8F8F8"/>
                </a:highlight>
                <a:latin typeface="Consolas"/>
                <a:ea typeface="Consolas"/>
                <a:cs typeface="Consolas"/>
                <a:sym typeface="Consolas"/>
              </a:rPr>
              <a:t>-0.3333333</a:t>
            </a:r>
            <a:r>
              <a:rPr lang="en" sz="1200">
                <a:highlight>
                  <a:srgbClr val="F8F8F8"/>
                </a:highlight>
                <a:latin typeface="Consolas"/>
                <a:ea typeface="Consolas"/>
                <a:cs typeface="Consolas"/>
                <a:sym typeface="Consolas"/>
              </a:rPr>
              <a:t>  </a:t>
            </a:r>
            <a:endParaRPr sz="1200">
              <a:highlight>
                <a:srgbClr val="F8F8F8"/>
              </a:highlight>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t/>
            </a:r>
            <a:endParaRPr sz="1200">
              <a:latin typeface="Cambria"/>
              <a:ea typeface="Cambria"/>
              <a:cs typeface="Cambria"/>
              <a:sym typeface="Cambria"/>
            </a:endParaRPr>
          </a:p>
          <a:p>
            <a:pPr indent="0" lvl="0" marL="0" rtl="0" algn="l">
              <a:spcBef>
                <a:spcPts val="1000"/>
              </a:spcBef>
              <a:spcAft>
                <a:spcPts val="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164"/>
          <p:cNvSpPr txBox="1"/>
          <p:nvPr>
            <p:ph idx="1" type="body"/>
          </p:nvPr>
        </p:nvSpPr>
        <p:spPr>
          <a:xfrm>
            <a:off x="107950" y="750094"/>
            <a:ext cx="8928000" cy="428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100"/>
              <a:buNone/>
            </a:pPr>
            <a:r>
              <a:rPr b="1" lang="en" sz="3100"/>
              <a:t>RQ 4: </a:t>
            </a:r>
            <a:r>
              <a:rPr lang="en" sz="3100"/>
              <a:t>Do differences between schizophrenia and schizophreniform disorder in negative symptoms vary according to sex?</a:t>
            </a:r>
            <a:endParaRPr/>
          </a:p>
        </p:txBody>
      </p:sp>
      <p:pic>
        <p:nvPicPr>
          <p:cNvPr id="953" name="Google Shape;953;p164"/>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sp>
        <p:nvSpPr>
          <p:cNvPr id="954" name="Google Shape;954;p164"/>
          <p:cNvSpPr txBox="1"/>
          <p:nvPr>
            <p:ph type="title"/>
          </p:nvPr>
        </p:nvSpPr>
        <p:spPr>
          <a:xfrm>
            <a:off x="171450" y="135621"/>
            <a:ext cx="8661300" cy="54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 sz="3600" u="sng">
                <a:latin typeface="Calibri"/>
                <a:ea typeface="Calibri"/>
                <a:cs typeface="Calibri"/>
                <a:sym typeface="Calibri"/>
              </a:rPr>
              <a:t>Interaction</a:t>
            </a:r>
            <a:r>
              <a:rPr b="1" lang="en" sz="3600">
                <a:latin typeface="Calibri"/>
                <a:ea typeface="Calibri"/>
                <a:cs typeface="Calibri"/>
                <a:sym typeface="Calibri"/>
              </a:rPr>
              <a:t> Focused Research Questions</a:t>
            </a:r>
            <a:endParaRPr b="1" sz="3600">
              <a:latin typeface="Calibri"/>
              <a:ea typeface="Calibri"/>
              <a:cs typeface="Calibri"/>
              <a:sym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p165"/>
          <p:cNvSpPr txBox="1"/>
          <p:nvPr>
            <p:ph idx="1" type="body"/>
          </p:nvPr>
        </p:nvSpPr>
        <p:spPr>
          <a:xfrm>
            <a:off x="107950" y="750094"/>
            <a:ext cx="8928000" cy="428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100"/>
              <a:buNone/>
            </a:pPr>
            <a:r>
              <a:rPr b="1" lang="en" sz="3100"/>
              <a:t>RQ 4: </a:t>
            </a:r>
            <a:r>
              <a:rPr lang="en" sz="3100"/>
              <a:t>Do differences between schizophrenia and schizophreniform disorder in negative symptoms vary according to sex?</a:t>
            </a:r>
            <a:endParaRPr/>
          </a:p>
        </p:txBody>
      </p:sp>
      <p:pic>
        <p:nvPicPr>
          <p:cNvPr id="961" name="Google Shape;961;p165"/>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graphicFrame>
        <p:nvGraphicFramePr>
          <p:cNvPr id="962" name="Google Shape;962;p165"/>
          <p:cNvGraphicFramePr/>
          <p:nvPr/>
        </p:nvGraphicFramePr>
        <p:xfrm>
          <a:off x="395288" y="2085975"/>
          <a:ext cx="3000000" cy="3000000"/>
        </p:xfrm>
        <a:graphic>
          <a:graphicData uri="http://schemas.openxmlformats.org/drawingml/2006/table">
            <a:tbl>
              <a:tblPr bandRow="1" firstRow="1">
                <a:noFill/>
                <a:tableStyleId>{1DED934C-3320-4803-8C8B-E728F2CAC8C5}</a:tableStyleId>
              </a:tblPr>
              <a:tblGrid>
                <a:gridCol w="1368250"/>
                <a:gridCol w="1296225"/>
                <a:gridCol w="1296225"/>
                <a:gridCol w="606975"/>
                <a:gridCol w="1193350"/>
              </a:tblGrid>
              <a:tr h="350950">
                <a:tc>
                  <a:txBody>
                    <a:bodyPr>
                      <a:noAutofit/>
                    </a:bodyPr>
                    <a:lstStyle/>
                    <a:p>
                      <a:pPr indent="0" lvl="0" marL="0" marR="0" rtl="0" algn="ctr">
                        <a:spcBef>
                          <a:spcPts val="0"/>
                        </a:spcBef>
                        <a:spcAft>
                          <a:spcPts val="0"/>
                        </a:spcAft>
                        <a:buNone/>
                      </a:pPr>
                      <a:r>
                        <a:rPr lang="en" sz="1700" u="none" cap="none" strike="noStrike"/>
                        <a:t>Sz</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Sf</a:t>
                      </a:r>
                      <a:endParaRPr sz="1700" u="none" cap="none" strike="noStrike"/>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Bp</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tc>
              </a:tr>
              <a:tr h="350950">
                <a:tc>
                  <a:txBody>
                    <a:bodyPr>
                      <a:noAutofit/>
                    </a:bodyPr>
                    <a:lstStyle/>
                    <a:p>
                      <a:pPr indent="0" lvl="0" marL="0" marR="0" rtl="0" algn="ctr">
                        <a:spcBef>
                          <a:spcPts val="0"/>
                        </a:spcBef>
                        <a:spcAft>
                          <a:spcPts val="0"/>
                        </a:spcAft>
                        <a:buNone/>
                      </a:pPr>
                      <a:r>
                        <a:t/>
                      </a:r>
                      <a:endParaRPr b="1" sz="1700" u="none" cap="none" strike="noStrike">
                        <a:solidFill>
                          <a:srgbClr val="7030A0"/>
                        </a:solidFill>
                      </a:endParaRPr>
                    </a:p>
                  </a:txBody>
                  <a:tcPr marT="34275" marB="34275" marR="91450" marL="91450">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t/>
                      </a:r>
                      <a:endParaRPr b="1" sz="1700" u="none" cap="none" strike="noStrike">
                        <a:solidFill>
                          <a:srgbClr val="7030A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t/>
                      </a:r>
                      <a:endParaRPr b="1" sz="1700" u="none" cap="none" strike="noStrike">
                        <a:solidFill>
                          <a:srgbClr val="7030A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tc>
              </a:tr>
              <a:tr h="350950">
                <a:tc>
                  <a:txBody>
                    <a:bodyPr>
                      <a:noAutofit/>
                    </a:bodyPr>
                    <a:lstStyle/>
                    <a:p>
                      <a:pPr indent="0" lvl="0" marL="0" marR="0" rtl="0" algn="ctr">
                        <a:spcBef>
                          <a:spcPts val="0"/>
                        </a:spcBef>
                        <a:spcAft>
                          <a:spcPts val="0"/>
                        </a:spcAft>
                        <a:buNone/>
                      </a:pPr>
                      <a:r>
                        <a:t/>
                      </a:r>
                      <a:endParaRPr b="1" sz="1700" u="none" cap="none" strike="noStrike">
                        <a:solidFill>
                          <a:srgbClr val="FFFF00"/>
                        </a:solidFill>
                      </a:endParaRPr>
                    </a:p>
                  </a:txBody>
                  <a:tcPr marT="34275" marB="34275" marR="91450" marL="91450">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700"/>
                        <a:buFont typeface="Calibri"/>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700"/>
                        <a:buFont typeface="Calibri"/>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D8E2F3"/>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Males</a:t>
                      </a:r>
                      <a:endParaRPr sz="1100"/>
                    </a:p>
                  </a:txBody>
                  <a:tcPr marT="34275" marB="34275" marR="91450" marL="91450">
                    <a:lnL cap="flat" cmpd="sng" w="38100">
                      <a:solidFill>
                        <a:schemeClr val="lt1"/>
                      </a:solidFill>
                      <a:prstDash val="solid"/>
                      <a:round/>
                      <a:headEnd len="sm" w="sm" type="none"/>
                      <a:tailEnd len="sm" w="sm" type="none"/>
                    </a:lnL>
                    <a:solidFill>
                      <a:schemeClr val="accent1"/>
                    </a:solidFill>
                  </a:tcPr>
                </a:tc>
              </a:tr>
              <a:tr h="350950">
                <a:tc>
                  <a:txBody>
                    <a:bodyPr>
                      <a:noAutofit/>
                    </a:bodyPr>
                    <a:lstStyle/>
                    <a:p>
                      <a:pPr indent="0" lvl="0" marL="0" marR="0" rtl="0" algn="ctr">
                        <a:lnSpc>
                          <a:spcPct val="100000"/>
                        </a:lnSpc>
                        <a:spcBef>
                          <a:spcPts val="0"/>
                        </a:spcBef>
                        <a:spcAft>
                          <a:spcPts val="0"/>
                        </a:spcAft>
                        <a:buClr>
                          <a:schemeClr val="dk1"/>
                        </a:buClr>
                        <a:buSzPts val="1700"/>
                        <a:buFont typeface="Calibri"/>
                        <a:buNone/>
                      </a:pPr>
                      <a:r>
                        <a:t/>
                      </a:r>
                      <a:endParaRPr b="1" sz="1700" u="none" cap="none" strike="noStrike">
                        <a:solidFill>
                          <a:srgbClr val="FFFF00"/>
                        </a:solidFill>
                      </a:endParaRPr>
                    </a:p>
                  </a:txBody>
                  <a:tcPr marT="34275" marB="34275" marR="91450" marL="91450">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D8E2F3"/>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Females</a:t>
                      </a:r>
                      <a:endParaRPr sz="1100"/>
                    </a:p>
                  </a:txBody>
                  <a:tcPr marT="34275" marB="34275" marR="91450" marL="91450">
                    <a:lnL cap="flat" cmpd="sng" w="38100">
                      <a:solidFill>
                        <a:schemeClr val="lt1"/>
                      </a:solidFill>
                      <a:prstDash val="solid"/>
                      <a:round/>
                      <a:headEnd len="sm" w="sm" type="none"/>
                      <a:tailEnd len="sm" w="sm" type="none"/>
                    </a:lnL>
                    <a:solidFill>
                      <a:schemeClr val="accent1"/>
                    </a:solidFill>
                  </a:tcPr>
                </a:tc>
              </a:tr>
            </a:tbl>
          </a:graphicData>
        </a:graphic>
      </p:graphicFrame>
      <p:sp>
        <p:nvSpPr>
          <p:cNvPr id="963" name="Google Shape;963;p165"/>
          <p:cNvSpPr txBox="1"/>
          <p:nvPr>
            <p:ph type="title"/>
          </p:nvPr>
        </p:nvSpPr>
        <p:spPr>
          <a:xfrm>
            <a:off x="171450" y="135621"/>
            <a:ext cx="8661300" cy="54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 sz="3600" u="sng">
                <a:latin typeface="Calibri"/>
                <a:ea typeface="Calibri"/>
                <a:cs typeface="Calibri"/>
                <a:sym typeface="Calibri"/>
              </a:rPr>
              <a:t>Interaction</a:t>
            </a:r>
            <a:r>
              <a:rPr b="1" lang="en" sz="3600">
                <a:latin typeface="Calibri"/>
                <a:ea typeface="Calibri"/>
                <a:cs typeface="Calibri"/>
                <a:sym typeface="Calibri"/>
              </a:rPr>
              <a:t> Focused Research Questions</a:t>
            </a:r>
            <a:endParaRPr b="1" sz="3600">
              <a:latin typeface="Calibri"/>
              <a:ea typeface="Calibri"/>
              <a:cs typeface="Calibri"/>
              <a:sym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 name="Shape 968"/>
        <p:cNvGrpSpPr/>
        <p:nvPr/>
      </p:nvGrpSpPr>
      <p:grpSpPr>
        <a:xfrm>
          <a:off x="0" y="0"/>
          <a:ext cx="0" cy="0"/>
          <a:chOff x="0" y="0"/>
          <a:chExt cx="0" cy="0"/>
        </a:xfrm>
      </p:grpSpPr>
      <p:sp>
        <p:nvSpPr>
          <p:cNvPr id="969" name="Google Shape;969;p166"/>
          <p:cNvSpPr txBox="1"/>
          <p:nvPr>
            <p:ph idx="1" type="body"/>
          </p:nvPr>
        </p:nvSpPr>
        <p:spPr>
          <a:xfrm>
            <a:off x="107950" y="750094"/>
            <a:ext cx="8928000" cy="428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100"/>
              <a:buNone/>
            </a:pPr>
            <a:r>
              <a:rPr b="1" lang="en" sz="3100"/>
              <a:t>RQ 4: </a:t>
            </a:r>
            <a:r>
              <a:rPr lang="en" sz="3100"/>
              <a:t>Do differences between schizophrenia and schizophreniform disorder in negative symptoms vary according to sex?</a:t>
            </a:r>
            <a:endParaRPr/>
          </a:p>
        </p:txBody>
      </p:sp>
      <p:pic>
        <p:nvPicPr>
          <p:cNvPr id="970" name="Google Shape;970;p166"/>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graphicFrame>
        <p:nvGraphicFramePr>
          <p:cNvPr id="971" name="Google Shape;971;p166"/>
          <p:cNvGraphicFramePr/>
          <p:nvPr/>
        </p:nvGraphicFramePr>
        <p:xfrm>
          <a:off x="395288" y="2085975"/>
          <a:ext cx="3000000" cy="3000000"/>
        </p:xfrm>
        <a:graphic>
          <a:graphicData uri="http://schemas.openxmlformats.org/drawingml/2006/table">
            <a:tbl>
              <a:tblPr bandRow="1" firstRow="1">
                <a:noFill/>
                <a:tableStyleId>{1DED934C-3320-4803-8C8B-E728F2CAC8C5}</a:tableStyleId>
              </a:tblPr>
              <a:tblGrid>
                <a:gridCol w="1368250"/>
                <a:gridCol w="1296225"/>
                <a:gridCol w="1296225"/>
                <a:gridCol w="606975"/>
                <a:gridCol w="1193350"/>
              </a:tblGrid>
              <a:tr h="350950">
                <a:tc>
                  <a:txBody>
                    <a:bodyPr>
                      <a:noAutofit/>
                    </a:bodyPr>
                    <a:lstStyle/>
                    <a:p>
                      <a:pPr indent="0" lvl="0" marL="0" marR="0" rtl="0" algn="ctr">
                        <a:spcBef>
                          <a:spcPts val="0"/>
                        </a:spcBef>
                        <a:spcAft>
                          <a:spcPts val="0"/>
                        </a:spcAft>
                        <a:buNone/>
                      </a:pPr>
                      <a:r>
                        <a:rPr lang="en" sz="1700" u="none" cap="none" strike="noStrike"/>
                        <a:t>Sz</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Sf</a:t>
                      </a:r>
                      <a:endParaRPr sz="1700" u="none" cap="none" strike="noStrike"/>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Bp</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tc>
              </a:tr>
              <a:tr h="350950">
                <a:tc>
                  <a:txBody>
                    <a:bodyPr>
                      <a:noAutofit/>
                    </a:bodyPr>
                    <a:lstStyle/>
                    <a:p>
                      <a:pPr indent="0" lvl="0" marL="0" marR="0" rtl="0" algn="ctr">
                        <a:spcBef>
                          <a:spcPts val="0"/>
                        </a:spcBef>
                        <a:spcAft>
                          <a:spcPts val="0"/>
                        </a:spcAft>
                        <a:buNone/>
                      </a:pPr>
                      <a:r>
                        <a:rPr b="1" lang="en" sz="1700" u="none" cap="none" strike="noStrike">
                          <a:solidFill>
                            <a:srgbClr val="7030A0"/>
                          </a:solidFill>
                        </a:rPr>
                        <a:t>+1</a:t>
                      </a:r>
                      <a:endParaRPr sz="1100"/>
                    </a:p>
                  </a:txBody>
                  <a:tcPr marT="34275" marB="34275" marR="91450" marL="91450">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1" lang="en" sz="1700" u="none" cap="none" strike="noStrike">
                          <a:solidFill>
                            <a:srgbClr val="7030A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1" lang="en" sz="1700" u="none" cap="none" strike="noStrike">
                          <a:solidFill>
                            <a:srgbClr val="7030A0"/>
                          </a:solidFill>
                        </a:rPr>
                        <a:t>0</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tc>
              </a:tr>
              <a:tr h="350950">
                <a:tc>
                  <a:txBody>
                    <a:bodyPr>
                      <a:noAutofit/>
                    </a:bodyPr>
                    <a:lstStyle/>
                    <a:p>
                      <a:pPr indent="0" lvl="0" marL="0" marR="0" rtl="0" algn="ctr">
                        <a:spcBef>
                          <a:spcPts val="0"/>
                        </a:spcBef>
                        <a:spcAft>
                          <a:spcPts val="0"/>
                        </a:spcAft>
                        <a:buNone/>
                      </a:pPr>
                      <a:r>
                        <a:t/>
                      </a:r>
                      <a:endParaRPr b="1" sz="1700" u="none" cap="none" strike="noStrike">
                        <a:solidFill>
                          <a:srgbClr val="FFFF00"/>
                        </a:solidFill>
                      </a:endParaRPr>
                    </a:p>
                  </a:txBody>
                  <a:tcPr marT="34275" marB="34275" marR="91450" marL="91450">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700"/>
                        <a:buFont typeface="Calibri"/>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700"/>
                        <a:buFont typeface="Calibri"/>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D8E2F3"/>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Males</a:t>
                      </a:r>
                      <a:endParaRPr sz="1100"/>
                    </a:p>
                  </a:txBody>
                  <a:tcPr marT="34275" marB="34275" marR="91450" marL="91450">
                    <a:lnL cap="flat" cmpd="sng" w="38100">
                      <a:solidFill>
                        <a:schemeClr val="lt1"/>
                      </a:solidFill>
                      <a:prstDash val="solid"/>
                      <a:round/>
                      <a:headEnd len="sm" w="sm" type="none"/>
                      <a:tailEnd len="sm" w="sm" type="none"/>
                    </a:lnL>
                    <a:solidFill>
                      <a:schemeClr val="accent1"/>
                    </a:solidFill>
                  </a:tcPr>
                </a:tc>
              </a:tr>
              <a:tr h="350950">
                <a:tc>
                  <a:txBody>
                    <a:bodyPr>
                      <a:noAutofit/>
                    </a:bodyPr>
                    <a:lstStyle/>
                    <a:p>
                      <a:pPr indent="0" lvl="0" marL="0" marR="0" rtl="0" algn="ctr">
                        <a:lnSpc>
                          <a:spcPct val="100000"/>
                        </a:lnSpc>
                        <a:spcBef>
                          <a:spcPts val="0"/>
                        </a:spcBef>
                        <a:spcAft>
                          <a:spcPts val="0"/>
                        </a:spcAft>
                        <a:buClr>
                          <a:schemeClr val="dk1"/>
                        </a:buClr>
                        <a:buSzPts val="1700"/>
                        <a:buFont typeface="Calibri"/>
                        <a:buNone/>
                      </a:pPr>
                      <a:r>
                        <a:t/>
                      </a:r>
                      <a:endParaRPr b="1" sz="1700" u="none" cap="none" strike="noStrike">
                        <a:solidFill>
                          <a:srgbClr val="FFFF00"/>
                        </a:solidFill>
                      </a:endParaRPr>
                    </a:p>
                  </a:txBody>
                  <a:tcPr marT="34275" marB="34275" marR="91450" marL="91450">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D8E2F3"/>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Females</a:t>
                      </a:r>
                      <a:endParaRPr sz="1100"/>
                    </a:p>
                  </a:txBody>
                  <a:tcPr marT="34275" marB="34275" marR="91450" marL="91450">
                    <a:lnL cap="flat" cmpd="sng" w="38100">
                      <a:solidFill>
                        <a:schemeClr val="lt1"/>
                      </a:solidFill>
                      <a:prstDash val="solid"/>
                      <a:round/>
                      <a:headEnd len="sm" w="sm" type="none"/>
                      <a:tailEnd len="sm" w="sm" type="none"/>
                    </a:lnL>
                    <a:solidFill>
                      <a:schemeClr val="accent1"/>
                    </a:solidFill>
                  </a:tcPr>
                </a:tc>
              </a:tr>
            </a:tbl>
          </a:graphicData>
        </a:graphic>
      </p:graphicFrame>
      <p:sp>
        <p:nvSpPr>
          <p:cNvPr id="972" name="Google Shape;972;p166"/>
          <p:cNvSpPr txBox="1"/>
          <p:nvPr>
            <p:ph type="title"/>
          </p:nvPr>
        </p:nvSpPr>
        <p:spPr>
          <a:xfrm>
            <a:off x="171450" y="135621"/>
            <a:ext cx="8661300" cy="54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 sz="3600" u="sng">
                <a:latin typeface="Calibri"/>
                <a:ea typeface="Calibri"/>
                <a:cs typeface="Calibri"/>
                <a:sym typeface="Calibri"/>
              </a:rPr>
              <a:t>Interaction</a:t>
            </a:r>
            <a:r>
              <a:rPr b="1" lang="en" sz="3600">
                <a:latin typeface="Calibri"/>
                <a:ea typeface="Calibri"/>
                <a:cs typeface="Calibri"/>
                <a:sym typeface="Calibri"/>
              </a:rPr>
              <a:t> Focused Research Questions</a:t>
            </a:r>
            <a:endParaRPr b="1" sz="3600">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67"/>
          <p:cNvSpPr txBox="1"/>
          <p:nvPr>
            <p:ph idx="1" type="body"/>
          </p:nvPr>
        </p:nvSpPr>
        <p:spPr>
          <a:xfrm>
            <a:off x="107950" y="750094"/>
            <a:ext cx="8928000" cy="428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100"/>
              <a:buNone/>
            </a:pPr>
            <a:r>
              <a:rPr b="1" lang="en" sz="3100"/>
              <a:t>RQ 4: </a:t>
            </a:r>
            <a:r>
              <a:rPr lang="en" sz="3100"/>
              <a:t>Do differences between schizophrenia and schizophreniform disorder in negative symptoms vary according to sex?</a:t>
            </a:r>
            <a:endParaRPr/>
          </a:p>
        </p:txBody>
      </p:sp>
      <p:pic>
        <p:nvPicPr>
          <p:cNvPr id="979" name="Google Shape;979;p167"/>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graphicFrame>
        <p:nvGraphicFramePr>
          <p:cNvPr id="980" name="Google Shape;980;p167"/>
          <p:cNvGraphicFramePr/>
          <p:nvPr/>
        </p:nvGraphicFramePr>
        <p:xfrm>
          <a:off x="395288" y="2085975"/>
          <a:ext cx="3000000" cy="3000000"/>
        </p:xfrm>
        <a:graphic>
          <a:graphicData uri="http://schemas.openxmlformats.org/drawingml/2006/table">
            <a:tbl>
              <a:tblPr bandRow="1" firstRow="1">
                <a:noFill/>
                <a:tableStyleId>{1DED934C-3320-4803-8C8B-E728F2CAC8C5}</a:tableStyleId>
              </a:tblPr>
              <a:tblGrid>
                <a:gridCol w="1368250"/>
                <a:gridCol w="1296225"/>
                <a:gridCol w="1296225"/>
                <a:gridCol w="606975"/>
                <a:gridCol w="1193350"/>
              </a:tblGrid>
              <a:tr h="350950">
                <a:tc>
                  <a:txBody>
                    <a:bodyPr>
                      <a:noAutofit/>
                    </a:bodyPr>
                    <a:lstStyle/>
                    <a:p>
                      <a:pPr indent="0" lvl="0" marL="0" marR="0" rtl="0" algn="ctr">
                        <a:spcBef>
                          <a:spcPts val="0"/>
                        </a:spcBef>
                        <a:spcAft>
                          <a:spcPts val="0"/>
                        </a:spcAft>
                        <a:buNone/>
                      </a:pPr>
                      <a:r>
                        <a:rPr lang="en" sz="1700" u="none" cap="none" strike="noStrike"/>
                        <a:t>Sz</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Sf</a:t>
                      </a:r>
                      <a:endParaRPr sz="1700" u="none" cap="none" strike="noStrike"/>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Bp</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tc>
              </a:tr>
              <a:tr h="350950">
                <a:tc>
                  <a:txBody>
                    <a:bodyPr>
                      <a:noAutofit/>
                    </a:bodyPr>
                    <a:lstStyle/>
                    <a:p>
                      <a:pPr indent="0" lvl="0" marL="0" marR="0" rtl="0" algn="ctr">
                        <a:spcBef>
                          <a:spcPts val="0"/>
                        </a:spcBef>
                        <a:spcAft>
                          <a:spcPts val="0"/>
                        </a:spcAft>
                        <a:buNone/>
                      </a:pPr>
                      <a:r>
                        <a:rPr b="1" lang="en" sz="1700" u="none" cap="none" strike="noStrike">
                          <a:solidFill>
                            <a:srgbClr val="7030A0"/>
                          </a:solidFill>
                        </a:rPr>
                        <a:t>+1</a:t>
                      </a:r>
                      <a:endParaRPr sz="1100"/>
                    </a:p>
                  </a:txBody>
                  <a:tcPr marT="34275" marB="34275" marR="91450" marL="91450">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1" lang="en" sz="1700" u="none" cap="none" strike="noStrike">
                          <a:solidFill>
                            <a:srgbClr val="7030A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1" lang="en" sz="1700" u="none" cap="none" strike="noStrike">
                          <a:solidFill>
                            <a:srgbClr val="7030A0"/>
                          </a:solidFill>
                        </a:rPr>
                        <a:t>0</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tc>
              </a:tr>
              <a:tr h="350950">
                <a:tc>
                  <a:txBody>
                    <a:bodyPr>
                      <a:noAutofit/>
                    </a:bodyPr>
                    <a:lstStyle/>
                    <a:p>
                      <a:pPr indent="0" lvl="0" marL="0" marR="0" rtl="0" algn="ctr">
                        <a:spcBef>
                          <a:spcPts val="0"/>
                        </a:spcBef>
                        <a:spcAft>
                          <a:spcPts val="0"/>
                        </a:spcAft>
                        <a:buNone/>
                      </a:pPr>
                      <a:r>
                        <a:t/>
                      </a:r>
                      <a:endParaRPr b="1" sz="1700" u="none" cap="none" strike="noStrike">
                        <a:solidFill>
                          <a:srgbClr val="FFFF00"/>
                        </a:solidFill>
                      </a:endParaRPr>
                    </a:p>
                  </a:txBody>
                  <a:tcPr marT="34275" marB="34275" marR="91450" marL="91450">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700"/>
                        <a:buFont typeface="Calibri"/>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700"/>
                        <a:buFont typeface="Calibri"/>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rgbClr val="C000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D8E2F3"/>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Males</a:t>
                      </a:r>
                      <a:endParaRPr sz="1100"/>
                    </a:p>
                  </a:txBody>
                  <a:tcPr marT="34275" marB="34275" marR="91450" marL="91450">
                    <a:lnL cap="flat" cmpd="sng" w="38100">
                      <a:solidFill>
                        <a:schemeClr val="lt1"/>
                      </a:solidFill>
                      <a:prstDash val="solid"/>
                      <a:round/>
                      <a:headEnd len="sm" w="sm" type="none"/>
                      <a:tailEnd len="sm" w="sm" type="none"/>
                    </a:lnL>
                    <a:solidFill>
                      <a:schemeClr val="accent1"/>
                    </a:solidFill>
                  </a:tcPr>
                </a:tc>
              </a:tr>
              <a:tr h="350950">
                <a:tc>
                  <a:txBody>
                    <a:bodyPr>
                      <a:noAutofit/>
                    </a:bodyPr>
                    <a:lstStyle/>
                    <a:p>
                      <a:pPr indent="0" lvl="0" marL="0" marR="0" rtl="0" algn="ctr">
                        <a:lnSpc>
                          <a:spcPct val="100000"/>
                        </a:lnSpc>
                        <a:spcBef>
                          <a:spcPts val="0"/>
                        </a:spcBef>
                        <a:spcAft>
                          <a:spcPts val="0"/>
                        </a:spcAft>
                        <a:buClr>
                          <a:schemeClr val="dk1"/>
                        </a:buClr>
                        <a:buSzPts val="1700"/>
                        <a:buFont typeface="Calibri"/>
                        <a:buNone/>
                      </a:pPr>
                      <a:r>
                        <a:t/>
                      </a:r>
                      <a:endParaRPr b="1" sz="1700" u="none" cap="none" strike="noStrike">
                        <a:solidFill>
                          <a:srgbClr val="FFFF00"/>
                        </a:solidFill>
                      </a:endParaRPr>
                    </a:p>
                  </a:txBody>
                  <a:tcPr marT="34275" marB="34275" marR="91450" marL="91450">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rgbClr val="C000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D8E2F3"/>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Females</a:t>
                      </a:r>
                      <a:endParaRPr sz="1100"/>
                    </a:p>
                  </a:txBody>
                  <a:tcPr marT="34275" marB="34275" marR="91450" marL="91450">
                    <a:lnL cap="flat" cmpd="sng" w="38100">
                      <a:solidFill>
                        <a:schemeClr val="lt1"/>
                      </a:solidFill>
                      <a:prstDash val="solid"/>
                      <a:round/>
                      <a:headEnd len="sm" w="sm" type="none"/>
                      <a:tailEnd len="sm" w="sm" type="none"/>
                    </a:lnL>
                    <a:solidFill>
                      <a:schemeClr val="accent1"/>
                    </a:solidFill>
                  </a:tcPr>
                </a:tc>
              </a:tr>
            </a:tbl>
          </a:graphicData>
        </a:graphic>
      </p:graphicFrame>
      <p:sp>
        <p:nvSpPr>
          <p:cNvPr id="981" name="Google Shape;981;p167"/>
          <p:cNvSpPr txBox="1"/>
          <p:nvPr>
            <p:ph type="title"/>
          </p:nvPr>
        </p:nvSpPr>
        <p:spPr>
          <a:xfrm>
            <a:off x="171450" y="135621"/>
            <a:ext cx="8661300" cy="54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 sz="3600" u="sng">
                <a:latin typeface="Calibri"/>
                <a:ea typeface="Calibri"/>
                <a:cs typeface="Calibri"/>
                <a:sym typeface="Calibri"/>
              </a:rPr>
              <a:t>Interaction</a:t>
            </a:r>
            <a:r>
              <a:rPr b="1" lang="en" sz="3600">
                <a:latin typeface="Calibri"/>
                <a:ea typeface="Calibri"/>
                <a:cs typeface="Calibri"/>
                <a:sym typeface="Calibri"/>
              </a:rPr>
              <a:t> Focused Research Questions</a:t>
            </a:r>
            <a:endParaRPr b="1" sz="3600">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6" name="Shape 986"/>
        <p:cNvGrpSpPr/>
        <p:nvPr/>
      </p:nvGrpSpPr>
      <p:grpSpPr>
        <a:xfrm>
          <a:off x="0" y="0"/>
          <a:ext cx="0" cy="0"/>
          <a:chOff x="0" y="0"/>
          <a:chExt cx="0" cy="0"/>
        </a:xfrm>
      </p:grpSpPr>
      <p:sp>
        <p:nvSpPr>
          <p:cNvPr id="987" name="Google Shape;987;p168"/>
          <p:cNvSpPr txBox="1"/>
          <p:nvPr>
            <p:ph idx="1" type="body"/>
          </p:nvPr>
        </p:nvSpPr>
        <p:spPr>
          <a:xfrm>
            <a:off x="107950" y="750094"/>
            <a:ext cx="8928000" cy="428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100"/>
              <a:buNone/>
            </a:pPr>
            <a:r>
              <a:rPr b="1" lang="en" sz="3100"/>
              <a:t>RQ 4: </a:t>
            </a:r>
            <a:r>
              <a:rPr lang="en" sz="3100"/>
              <a:t>Do differences between schizophrenia and schizophreniform disorder in negative symptoms vary according to sex?</a:t>
            </a:r>
            <a:endParaRPr/>
          </a:p>
        </p:txBody>
      </p:sp>
      <p:pic>
        <p:nvPicPr>
          <p:cNvPr id="988" name="Google Shape;988;p168"/>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graphicFrame>
        <p:nvGraphicFramePr>
          <p:cNvPr id="989" name="Google Shape;989;p168"/>
          <p:cNvGraphicFramePr/>
          <p:nvPr/>
        </p:nvGraphicFramePr>
        <p:xfrm>
          <a:off x="395288" y="2085975"/>
          <a:ext cx="3000000" cy="3000000"/>
        </p:xfrm>
        <a:graphic>
          <a:graphicData uri="http://schemas.openxmlformats.org/drawingml/2006/table">
            <a:tbl>
              <a:tblPr bandRow="1" firstRow="1">
                <a:noFill/>
                <a:tableStyleId>{1DED934C-3320-4803-8C8B-E728F2CAC8C5}</a:tableStyleId>
              </a:tblPr>
              <a:tblGrid>
                <a:gridCol w="1368250"/>
                <a:gridCol w="1296225"/>
                <a:gridCol w="1296225"/>
                <a:gridCol w="606975"/>
                <a:gridCol w="1193350"/>
              </a:tblGrid>
              <a:tr h="350950">
                <a:tc>
                  <a:txBody>
                    <a:bodyPr>
                      <a:noAutofit/>
                    </a:bodyPr>
                    <a:lstStyle/>
                    <a:p>
                      <a:pPr indent="0" lvl="0" marL="0" marR="0" rtl="0" algn="ctr">
                        <a:spcBef>
                          <a:spcPts val="0"/>
                        </a:spcBef>
                        <a:spcAft>
                          <a:spcPts val="0"/>
                        </a:spcAft>
                        <a:buNone/>
                      </a:pPr>
                      <a:r>
                        <a:rPr lang="en" sz="1700" u="none" cap="none" strike="noStrike"/>
                        <a:t>Sz</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Sf</a:t>
                      </a:r>
                      <a:endParaRPr sz="1700" u="none" cap="none" strike="noStrike"/>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Bp</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tc>
              </a:tr>
              <a:tr h="350950">
                <a:tc>
                  <a:txBody>
                    <a:bodyPr>
                      <a:noAutofit/>
                    </a:bodyPr>
                    <a:lstStyle/>
                    <a:p>
                      <a:pPr indent="0" lvl="0" marL="0" marR="0" rtl="0" algn="ctr">
                        <a:spcBef>
                          <a:spcPts val="0"/>
                        </a:spcBef>
                        <a:spcAft>
                          <a:spcPts val="0"/>
                        </a:spcAft>
                        <a:buNone/>
                      </a:pPr>
                      <a:r>
                        <a:rPr b="1" lang="en" sz="1700" u="none" cap="none" strike="noStrike">
                          <a:solidFill>
                            <a:srgbClr val="7030A0"/>
                          </a:solidFill>
                        </a:rPr>
                        <a:t>+1</a:t>
                      </a:r>
                      <a:endParaRPr sz="1100"/>
                    </a:p>
                  </a:txBody>
                  <a:tcPr marT="34275" marB="34275" marR="91450" marL="91450">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1" lang="en" sz="1700" u="none" cap="none" strike="noStrike">
                          <a:solidFill>
                            <a:srgbClr val="7030A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1" lang="en" sz="1700" u="none" cap="none" strike="noStrike">
                          <a:solidFill>
                            <a:srgbClr val="7030A0"/>
                          </a:solidFill>
                        </a:rPr>
                        <a:t>0</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tc>
              </a:tr>
              <a:tr h="350950">
                <a:tc>
                  <a:txBody>
                    <a:bodyPr>
                      <a:noAutofit/>
                    </a:bodyPr>
                    <a:lstStyle/>
                    <a:p>
                      <a:pPr indent="0" lvl="0" marL="0" marR="0" rtl="0" algn="ctr">
                        <a:lnSpc>
                          <a:spcPct val="100000"/>
                        </a:lnSpc>
                        <a:spcBef>
                          <a:spcPts val="0"/>
                        </a:spcBef>
                        <a:spcAft>
                          <a:spcPts val="0"/>
                        </a:spcAft>
                        <a:buClr>
                          <a:srgbClr val="7030A0"/>
                        </a:buClr>
                        <a:buSzPts val="1700"/>
                        <a:buFont typeface="Calibri"/>
                        <a:buNone/>
                      </a:pPr>
                      <a:r>
                        <a:rPr b="1" lang="en" sz="1700" u="none" cap="none" strike="noStrike">
                          <a:solidFill>
                            <a:srgbClr val="7030A0"/>
                          </a:solidFill>
                        </a:rPr>
                        <a:t>+1</a:t>
                      </a:r>
                      <a:r>
                        <a:rPr b="1" lang="en" sz="1700" u="none" cap="none" strike="noStrike">
                          <a:solidFill>
                            <a:srgbClr val="C00000"/>
                          </a:solidFill>
                        </a:rPr>
                        <a:t> </a:t>
                      </a:r>
                      <a:r>
                        <a:rPr b="1" lang="en" sz="1700" u="none" cap="none" strike="noStrike">
                          <a:solidFill>
                            <a:schemeClr val="lt1"/>
                          </a:solidFill>
                        </a:rPr>
                        <a:t>×</a:t>
                      </a:r>
                      <a:r>
                        <a:rPr b="1" lang="en" sz="1700" u="none" cap="none" strike="noStrike">
                          <a:solidFill>
                            <a:srgbClr val="C00000"/>
                          </a:solidFill>
                        </a:rPr>
                        <a:t> +1</a:t>
                      </a:r>
                      <a:endParaRPr sz="1100"/>
                    </a:p>
                  </a:txBody>
                  <a:tcPr marT="34275" marB="34275" marR="91450" marL="91450">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rgbClr val="7030A0"/>
                        </a:buClr>
                        <a:buSzPts val="1700"/>
                        <a:buFont typeface="Calibri"/>
                        <a:buNone/>
                      </a:pPr>
                      <a:r>
                        <a:rPr b="1" lang="en" sz="1700" u="none" cap="none" strike="noStrike">
                          <a:solidFill>
                            <a:srgbClr val="7030A0"/>
                          </a:solidFill>
                        </a:rPr>
                        <a:t>-1</a:t>
                      </a:r>
                      <a:r>
                        <a:rPr b="1" lang="en" sz="1700" u="none" cap="none" strike="noStrike">
                          <a:solidFill>
                            <a:srgbClr val="C00000"/>
                          </a:solidFill>
                        </a:rPr>
                        <a:t> </a:t>
                      </a:r>
                      <a:r>
                        <a:rPr b="1" lang="en" sz="1700" u="none" cap="none" strike="noStrike">
                          <a:solidFill>
                            <a:schemeClr val="lt1"/>
                          </a:solidFill>
                        </a:rPr>
                        <a:t>×</a:t>
                      </a:r>
                      <a:r>
                        <a:rPr b="1" lang="en" sz="1700" u="none" cap="none" strike="noStrike">
                          <a:solidFill>
                            <a:srgbClr val="C00000"/>
                          </a:solidFill>
                        </a:rPr>
                        <a:t> +1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rgbClr val="7030A0"/>
                        </a:buClr>
                        <a:buSzPts val="1700"/>
                        <a:buFont typeface="Calibri"/>
                        <a:buNone/>
                      </a:pPr>
                      <a:r>
                        <a:rPr b="1" lang="en" sz="1700" u="none" cap="none" strike="noStrike">
                          <a:solidFill>
                            <a:srgbClr val="7030A0"/>
                          </a:solidFill>
                        </a:rPr>
                        <a:t>0 </a:t>
                      </a:r>
                      <a:r>
                        <a:rPr b="1" lang="en" sz="1700" u="none" cap="none" strike="noStrike">
                          <a:solidFill>
                            <a:schemeClr val="lt1"/>
                          </a:solidFill>
                        </a:rPr>
                        <a:t>×</a:t>
                      </a:r>
                      <a:r>
                        <a:rPr b="1" lang="en" sz="1700" u="none" cap="none" strike="noStrike">
                          <a:solidFill>
                            <a:srgbClr val="C00000"/>
                          </a:solidFill>
                        </a:rPr>
                        <a:t> +1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rgbClr val="C000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D8E2F3"/>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Males</a:t>
                      </a:r>
                      <a:endParaRPr sz="1100"/>
                    </a:p>
                  </a:txBody>
                  <a:tcPr marT="34275" marB="34275" marR="91450" marL="91450">
                    <a:lnL cap="flat" cmpd="sng" w="38100">
                      <a:solidFill>
                        <a:schemeClr val="lt1"/>
                      </a:solidFill>
                      <a:prstDash val="solid"/>
                      <a:round/>
                      <a:headEnd len="sm" w="sm" type="none"/>
                      <a:tailEnd len="sm" w="sm" type="none"/>
                    </a:lnL>
                    <a:solidFill>
                      <a:schemeClr val="accent1"/>
                    </a:solidFill>
                  </a:tcPr>
                </a:tc>
              </a:tr>
              <a:tr h="350950">
                <a:tc>
                  <a:txBody>
                    <a:bodyPr>
                      <a:noAutofit/>
                    </a:bodyPr>
                    <a:lstStyle/>
                    <a:p>
                      <a:pPr indent="0" lvl="0" marL="0" marR="0" rtl="0" algn="ctr">
                        <a:lnSpc>
                          <a:spcPct val="100000"/>
                        </a:lnSpc>
                        <a:spcBef>
                          <a:spcPts val="0"/>
                        </a:spcBef>
                        <a:spcAft>
                          <a:spcPts val="0"/>
                        </a:spcAft>
                        <a:buClr>
                          <a:srgbClr val="7030A0"/>
                        </a:buClr>
                        <a:buSzPts val="1700"/>
                        <a:buFont typeface="Calibri"/>
                        <a:buNone/>
                      </a:pPr>
                      <a:r>
                        <a:rPr b="1" lang="en" sz="1700" u="none" cap="none" strike="noStrike">
                          <a:solidFill>
                            <a:srgbClr val="7030A0"/>
                          </a:solidFill>
                        </a:rPr>
                        <a:t>+1</a:t>
                      </a:r>
                      <a:r>
                        <a:rPr b="1" lang="en" sz="1700" u="none" cap="none" strike="noStrike">
                          <a:solidFill>
                            <a:srgbClr val="C00000"/>
                          </a:solidFill>
                        </a:rPr>
                        <a:t> </a:t>
                      </a:r>
                      <a:r>
                        <a:rPr b="1" lang="en" sz="1700" u="none" cap="none" strike="noStrike">
                          <a:solidFill>
                            <a:schemeClr val="lt1"/>
                          </a:solidFill>
                        </a:rPr>
                        <a:t>×</a:t>
                      </a:r>
                      <a:r>
                        <a:rPr b="1" lang="en" sz="1700" u="none" cap="none" strike="noStrike">
                          <a:solidFill>
                            <a:srgbClr val="C00000"/>
                          </a:solidFill>
                        </a:rPr>
                        <a:t> -1</a:t>
                      </a:r>
                      <a:endParaRPr sz="1100"/>
                    </a:p>
                  </a:txBody>
                  <a:tcPr marT="34275" marB="34275" marR="91450" marL="91450">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lnSpc>
                          <a:spcPct val="100000"/>
                        </a:lnSpc>
                        <a:spcBef>
                          <a:spcPts val="0"/>
                        </a:spcBef>
                        <a:spcAft>
                          <a:spcPts val="0"/>
                        </a:spcAft>
                        <a:buClr>
                          <a:srgbClr val="7030A0"/>
                        </a:buClr>
                        <a:buSzPts val="1700"/>
                        <a:buFont typeface="Calibri"/>
                        <a:buNone/>
                      </a:pPr>
                      <a:r>
                        <a:rPr b="1" lang="en" sz="1700" u="none" cap="none" strike="noStrike">
                          <a:solidFill>
                            <a:srgbClr val="7030A0"/>
                          </a:solidFill>
                        </a:rPr>
                        <a:t>-1</a:t>
                      </a:r>
                      <a:r>
                        <a:rPr b="1" lang="en" sz="1700" u="none" cap="none" strike="noStrike">
                          <a:solidFill>
                            <a:srgbClr val="C00000"/>
                          </a:solidFill>
                        </a:rPr>
                        <a:t> </a:t>
                      </a:r>
                      <a:r>
                        <a:rPr b="1" lang="en" sz="1700" u="none" cap="none" strike="noStrike">
                          <a:solidFill>
                            <a:schemeClr val="lt1"/>
                          </a:solidFill>
                        </a:rPr>
                        <a:t>×</a:t>
                      </a:r>
                      <a:r>
                        <a:rPr b="1" lang="en" sz="1700" u="none" cap="none" strike="noStrike">
                          <a:solidFill>
                            <a:srgbClr val="C00000"/>
                          </a:solidFill>
                        </a:rPr>
                        <a:t> -1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lnSpc>
                          <a:spcPct val="100000"/>
                        </a:lnSpc>
                        <a:spcBef>
                          <a:spcPts val="0"/>
                        </a:spcBef>
                        <a:spcAft>
                          <a:spcPts val="0"/>
                        </a:spcAft>
                        <a:buClr>
                          <a:srgbClr val="7030A0"/>
                        </a:buClr>
                        <a:buSzPts val="1700"/>
                        <a:buFont typeface="Calibri"/>
                        <a:buNone/>
                      </a:pPr>
                      <a:r>
                        <a:rPr b="1" lang="en" sz="1700" u="none" cap="none" strike="noStrike">
                          <a:solidFill>
                            <a:srgbClr val="7030A0"/>
                          </a:solidFill>
                        </a:rPr>
                        <a:t>0 </a:t>
                      </a:r>
                      <a:r>
                        <a:rPr b="1" lang="en" sz="1700" u="none" cap="none" strike="noStrike">
                          <a:solidFill>
                            <a:schemeClr val="lt1"/>
                          </a:solidFill>
                        </a:rPr>
                        <a:t>×</a:t>
                      </a:r>
                      <a:r>
                        <a:rPr b="1" lang="en" sz="1700" u="none" cap="none" strike="noStrike">
                          <a:solidFill>
                            <a:srgbClr val="C00000"/>
                          </a:solidFill>
                        </a:rPr>
                        <a:t> -1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rgbClr val="C000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D8E2F3"/>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Females</a:t>
                      </a:r>
                      <a:endParaRPr sz="1100"/>
                    </a:p>
                  </a:txBody>
                  <a:tcPr marT="34275" marB="34275" marR="91450" marL="91450">
                    <a:lnL cap="flat" cmpd="sng" w="38100">
                      <a:solidFill>
                        <a:schemeClr val="lt1"/>
                      </a:solidFill>
                      <a:prstDash val="solid"/>
                      <a:round/>
                      <a:headEnd len="sm" w="sm" type="none"/>
                      <a:tailEnd len="sm" w="sm" type="none"/>
                    </a:lnL>
                    <a:solidFill>
                      <a:schemeClr val="accent1"/>
                    </a:solidFill>
                  </a:tcPr>
                </a:tc>
              </a:tr>
            </a:tbl>
          </a:graphicData>
        </a:graphic>
      </p:graphicFrame>
      <p:sp>
        <p:nvSpPr>
          <p:cNvPr id="990" name="Google Shape;990;p168"/>
          <p:cNvSpPr txBox="1"/>
          <p:nvPr>
            <p:ph type="title"/>
          </p:nvPr>
        </p:nvSpPr>
        <p:spPr>
          <a:xfrm>
            <a:off x="171450" y="135621"/>
            <a:ext cx="8661300" cy="54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 sz="3600" u="sng">
                <a:latin typeface="Calibri"/>
                <a:ea typeface="Calibri"/>
                <a:cs typeface="Calibri"/>
                <a:sym typeface="Calibri"/>
              </a:rPr>
              <a:t>Interaction</a:t>
            </a:r>
            <a:r>
              <a:rPr b="1" lang="en" sz="3600">
                <a:latin typeface="Calibri"/>
                <a:ea typeface="Calibri"/>
                <a:cs typeface="Calibri"/>
                <a:sym typeface="Calibri"/>
              </a:rPr>
              <a:t> Focused Research Questions</a:t>
            </a:r>
            <a:endParaRPr b="1" sz="36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id="302" name="Google Shape;302;p61"/>
          <p:cNvPicPr preferRelativeResize="0"/>
          <p:nvPr/>
        </p:nvPicPr>
        <p:blipFill>
          <a:blip r:embed="rId3">
            <a:alphaModFix/>
          </a:blip>
          <a:stretch>
            <a:fillRect/>
          </a:stretch>
        </p:blipFill>
        <p:spPr>
          <a:xfrm>
            <a:off x="311700" y="1252925"/>
            <a:ext cx="8520601" cy="18478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sp>
        <p:nvSpPr>
          <p:cNvPr id="996" name="Google Shape;996;p169"/>
          <p:cNvSpPr txBox="1"/>
          <p:nvPr>
            <p:ph idx="1" type="body"/>
          </p:nvPr>
        </p:nvSpPr>
        <p:spPr>
          <a:xfrm>
            <a:off x="107950" y="750094"/>
            <a:ext cx="8928000" cy="428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100"/>
              <a:buNone/>
            </a:pPr>
            <a:r>
              <a:rPr b="1" lang="en" sz="3100"/>
              <a:t>RQ 4: </a:t>
            </a:r>
            <a:r>
              <a:rPr lang="en" sz="3100"/>
              <a:t>Do differences between schizophrenia and schizophreniform disorder in negative symptoms vary according to sex?</a:t>
            </a:r>
            <a:endParaRPr/>
          </a:p>
        </p:txBody>
      </p:sp>
      <p:pic>
        <p:nvPicPr>
          <p:cNvPr id="997" name="Google Shape;997;p169"/>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graphicFrame>
        <p:nvGraphicFramePr>
          <p:cNvPr id="998" name="Google Shape;998;p169"/>
          <p:cNvGraphicFramePr/>
          <p:nvPr/>
        </p:nvGraphicFramePr>
        <p:xfrm>
          <a:off x="395288" y="2085975"/>
          <a:ext cx="3000000" cy="3000000"/>
        </p:xfrm>
        <a:graphic>
          <a:graphicData uri="http://schemas.openxmlformats.org/drawingml/2006/table">
            <a:tbl>
              <a:tblPr bandRow="1" firstRow="1">
                <a:noFill/>
                <a:tableStyleId>{1DED934C-3320-4803-8C8B-E728F2CAC8C5}</a:tableStyleId>
              </a:tblPr>
              <a:tblGrid>
                <a:gridCol w="1368250"/>
                <a:gridCol w="1296225"/>
                <a:gridCol w="1296225"/>
                <a:gridCol w="606975"/>
                <a:gridCol w="1193350"/>
              </a:tblGrid>
              <a:tr h="350950">
                <a:tc>
                  <a:txBody>
                    <a:bodyPr>
                      <a:noAutofit/>
                    </a:bodyPr>
                    <a:lstStyle/>
                    <a:p>
                      <a:pPr indent="0" lvl="0" marL="0" marR="0" rtl="0" algn="ctr">
                        <a:spcBef>
                          <a:spcPts val="0"/>
                        </a:spcBef>
                        <a:spcAft>
                          <a:spcPts val="0"/>
                        </a:spcAft>
                        <a:buNone/>
                      </a:pPr>
                      <a:r>
                        <a:rPr lang="en" sz="1700" u="none" cap="none" strike="noStrike"/>
                        <a:t>Sz</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Sf</a:t>
                      </a:r>
                      <a:endParaRPr sz="1700" u="none" cap="none" strike="noStrike"/>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Bp</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tc>
              </a:tr>
              <a:tr h="350950">
                <a:tc>
                  <a:txBody>
                    <a:bodyPr>
                      <a:noAutofit/>
                    </a:bodyPr>
                    <a:lstStyle/>
                    <a:p>
                      <a:pPr indent="0" lvl="0" marL="0" marR="0" rtl="0" algn="ctr">
                        <a:spcBef>
                          <a:spcPts val="0"/>
                        </a:spcBef>
                        <a:spcAft>
                          <a:spcPts val="0"/>
                        </a:spcAft>
                        <a:buNone/>
                      </a:pPr>
                      <a:r>
                        <a:rPr b="1" lang="en" sz="1700" u="none" cap="none" strike="noStrike">
                          <a:solidFill>
                            <a:srgbClr val="7030A0"/>
                          </a:solidFill>
                        </a:rPr>
                        <a:t>+1</a:t>
                      </a:r>
                      <a:endParaRPr sz="1100"/>
                    </a:p>
                  </a:txBody>
                  <a:tcPr marT="34275" marB="34275" marR="91450" marL="91450">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1" lang="en" sz="1700" u="none" cap="none" strike="noStrike">
                          <a:solidFill>
                            <a:srgbClr val="7030A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1" lang="en" sz="1700" u="none" cap="none" strike="noStrike">
                          <a:solidFill>
                            <a:srgbClr val="7030A0"/>
                          </a:solidFill>
                        </a:rPr>
                        <a:t>0</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tc>
              </a:tr>
              <a:tr h="350950">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+1</a:t>
                      </a:r>
                      <a:endParaRPr sz="1100"/>
                    </a:p>
                  </a:txBody>
                  <a:tcPr marT="34275" marB="34275" marR="91450" marL="91450">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0</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rgbClr val="C000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D8E2F3"/>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Males</a:t>
                      </a:r>
                      <a:endParaRPr sz="1100"/>
                    </a:p>
                  </a:txBody>
                  <a:tcPr marT="34275" marB="34275" marR="91450" marL="91450">
                    <a:lnL cap="flat" cmpd="sng" w="38100">
                      <a:solidFill>
                        <a:schemeClr val="lt1"/>
                      </a:solidFill>
                      <a:prstDash val="solid"/>
                      <a:round/>
                      <a:headEnd len="sm" w="sm" type="none"/>
                      <a:tailEnd len="sm" w="sm" type="none"/>
                    </a:lnL>
                    <a:solidFill>
                      <a:schemeClr val="accent1"/>
                    </a:solidFill>
                  </a:tcPr>
                </a:tc>
              </a:tr>
              <a:tr h="350950">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-1</a:t>
                      </a:r>
                      <a:endParaRPr sz="1100"/>
                    </a:p>
                  </a:txBody>
                  <a:tcPr marT="34275" marB="34275" marR="91450" marL="91450">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0</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rgbClr val="C000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D8E2F3"/>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Females</a:t>
                      </a:r>
                      <a:endParaRPr sz="1100"/>
                    </a:p>
                  </a:txBody>
                  <a:tcPr marT="34275" marB="34275" marR="91450" marL="91450">
                    <a:lnL cap="flat" cmpd="sng" w="38100">
                      <a:solidFill>
                        <a:schemeClr val="lt1"/>
                      </a:solidFill>
                      <a:prstDash val="solid"/>
                      <a:round/>
                      <a:headEnd len="sm" w="sm" type="none"/>
                      <a:tailEnd len="sm" w="sm" type="none"/>
                    </a:lnL>
                    <a:solidFill>
                      <a:schemeClr val="accent1"/>
                    </a:solidFill>
                  </a:tcPr>
                </a:tc>
              </a:tr>
            </a:tbl>
          </a:graphicData>
        </a:graphic>
      </p:graphicFrame>
      <p:sp>
        <p:nvSpPr>
          <p:cNvPr id="999" name="Google Shape;999;p169"/>
          <p:cNvSpPr txBox="1"/>
          <p:nvPr>
            <p:ph type="title"/>
          </p:nvPr>
        </p:nvSpPr>
        <p:spPr>
          <a:xfrm>
            <a:off x="171450" y="135621"/>
            <a:ext cx="8661300" cy="54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 sz="3600" u="sng">
                <a:latin typeface="Calibri"/>
                <a:ea typeface="Calibri"/>
                <a:cs typeface="Calibri"/>
                <a:sym typeface="Calibri"/>
              </a:rPr>
              <a:t>Interaction</a:t>
            </a:r>
            <a:r>
              <a:rPr b="1" lang="en" sz="3600">
                <a:latin typeface="Calibri"/>
                <a:ea typeface="Calibri"/>
                <a:cs typeface="Calibri"/>
                <a:sym typeface="Calibri"/>
              </a:rPr>
              <a:t> Focused Research Questions</a:t>
            </a:r>
            <a:endParaRPr b="1" sz="3600">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pic>
        <p:nvPicPr>
          <p:cNvPr id="1004" name="Google Shape;1004;p170"/>
          <p:cNvPicPr preferRelativeResize="0"/>
          <p:nvPr/>
        </p:nvPicPr>
        <p:blipFill>
          <a:blip r:embed="rId3">
            <a:alphaModFix/>
          </a:blip>
          <a:stretch>
            <a:fillRect/>
          </a:stretch>
        </p:blipFill>
        <p:spPr>
          <a:xfrm>
            <a:off x="152400" y="152400"/>
            <a:ext cx="8839201" cy="231885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9" name="Shape 1009"/>
        <p:cNvGrpSpPr/>
        <p:nvPr/>
      </p:nvGrpSpPr>
      <p:grpSpPr>
        <a:xfrm>
          <a:off x="0" y="0"/>
          <a:ext cx="0" cy="0"/>
          <a:chOff x="0" y="0"/>
          <a:chExt cx="0" cy="0"/>
        </a:xfrm>
      </p:grpSpPr>
      <p:sp>
        <p:nvSpPr>
          <p:cNvPr id="1010" name="Google Shape;1010;p171"/>
          <p:cNvSpPr txBox="1"/>
          <p:nvPr>
            <p:ph idx="1" type="body"/>
          </p:nvPr>
        </p:nvSpPr>
        <p:spPr>
          <a:xfrm>
            <a:off x="107950" y="750094"/>
            <a:ext cx="8928000" cy="428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100"/>
              <a:buNone/>
            </a:pPr>
            <a:r>
              <a:rPr b="1" lang="en" sz="3100"/>
              <a:t>RQ 5: </a:t>
            </a:r>
            <a:r>
              <a:rPr lang="en" sz="3100"/>
              <a:t>Do differences between the non-affective psychotic disorders and bipolar disorder in negative symptoms vary according to sex?</a:t>
            </a:r>
            <a:endParaRPr/>
          </a:p>
        </p:txBody>
      </p:sp>
      <p:pic>
        <p:nvPicPr>
          <p:cNvPr id="1011" name="Google Shape;1011;p171"/>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graphicFrame>
        <p:nvGraphicFramePr>
          <p:cNvPr id="1012" name="Google Shape;1012;p171"/>
          <p:cNvGraphicFramePr/>
          <p:nvPr/>
        </p:nvGraphicFramePr>
        <p:xfrm>
          <a:off x="395288" y="2085975"/>
          <a:ext cx="3000000" cy="3000000"/>
        </p:xfrm>
        <a:graphic>
          <a:graphicData uri="http://schemas.openxmlformats.org/drawingml/2006/table">
            <a:tbl>
              <a:tblPr bandRow="1" firstRow="1">
                <a:noFill/>
                <a:tableStyleId>{1DED934C-3320-4803-8C8B-E728F2CAC8C5}</a:tableStyleId>
              </a:tblPr>
              <a:tblGrid>
                <a:gridCol w="1368250"/>
                <a:gridCol w="1296225"/>
                <a:gridCol w="1296225"/>
                <a:gridCol w="606975"/>
                <a:gridCol w="1193350"/>
              </a:tblGrid>
              <a:tr h="350950">
                <a:tc>
                  <a:txBody>
                    <a:bodyPr>
                      <a:noAutofit/>
                    </a:bodyPr>
                    <a:lstStyle/>
                    <a:p>
                      <a:pPr indent="0" lvl="0" marL="0" marR="0" rtl="0" algn="ctr">
                        <a:spcBef>
                          <a:spcPts val="0"/>
                        </a:spcBef>
                        <a:spcAft>
                          <a:spcPts val="0"/>
                        </a:spcAft>
                        <a:buNone/>
                      </a:pPr>
                      <a:r>
                        <a:rPr lang="en" sz="1700" u="none" cap="none" strike="noStrike"/>
                        <a:t>Sz</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Sf</a:t>
                      </a:r>
                      <a:endParaRPr sz="1700" u="none" cap="none" strike="noStrike"/>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Bp</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tc>
              </a:tr>
              <a:tr h="350950">
                <a:tc>
                  <a:txBody>
                    <a:bodyPr>
                      <a:noAutofit/>
                    </a:bodyPr>
                    <a:lstStyle/>
                    <a:p>
                      <a:pPr indent="0" lvl="0" marL="0" marR="0" rtl="0" algn="ctr">
                        <a:spcBef>
                          <a:spcPts val="0"/>
                        </a:spcBef>
                        <a:spcAft>
                          <a:spcPts val="0"/>
                        </a:spcAft>
                        <a:buNone/>
                      </a:pPr>
                      <a:r>
                        <a:t/>
                      </a:r>
                      <a:endParaRPr b="1" sz="1700" u="none" cap="none" strike="noStrike">
                        <a:solidFill>
                          <a:srgbClr val="7030A0"/>
                        </a:solidFill>
                      </a:endParaRPr>
                    </a:p>
                  </a:txBody>
                  <a:tcPr marT="34275" marB="34275" marR="91450" marL="91450">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t/>
                      </a:r>
                      <a:endParaRPr b="1" sz="1700" u="none" cap="none" strike="noStrike">
                        <a:solidFill>
                          <a:srgbClr val="7030A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t/>
                      </a:r>
                      <a:endParaRPr b="1" sz="1700" u="none" cap="none" strike="noStrike">
                        <a:solidFill>
                          <a:srgbClr val="7030A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tc>
              </a:tr>
              <a:tr h="350950">
                <a:tc>
                  <a:txBody>
                    <a:bodyPr>
                      <a:noAutofit/>
                    </a:bodyPr>
                    <a:lstStyle/>
                    <a:p>
                      <a:pPr indent="0" lvl="0" marL="0" marR="0" rtl="0" algn="ctr">
                        <a:spcBef>
                          <a:spcPts val="0"/>
                        </a:spcBef>
                        <a:spcAft>
                          <a:spcPts val="0"/>
                        </a:spcAft>
                        <a:buNone/>
                      </a:pPr>
                      <a:r>
                        <a:t/>
                      </a:r>
                      <a:endParaRPr b="1" sz="1700" u="none" cap="none" strike="noStrike">
                        <a:solidFill>
                          <a:srgbClr val="FFFF00"/>
                        </a:solidFill>
                      </a:endParaRPr>
                    </a:p>
                  </a:txBody>
                  <a:tcPr marT="34275" marB="34275" marR="91450" marL="91450">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700"/>
                        <a:buFont typeface="Calibri"/>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700"/>
                        <a:buFont typeface="Calibri"/>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D8E2F3"/>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Males</a:t>
                      </a:r>
                      <a:endParaRPr sz="1100"/>
                    </a:p>
                  </a:txBody>
                  <a:tcPr marT="34275" marB="34275" marR="91450" marL="91450">
                    <a:lnL cap="flat" cmpd="sng" w="38100">
                      <a:solidFill>
                        <a:schemeClr val="lt1"/>
                      </a:solidFill>
                      <a:prstDash val="solid"/>
                      <a:round/>
                      <a:headEnd len="sm" w="sm" type="none"/>
                      <a:tailEnd len="sm" w="sm" type="none"/>
                    </a:lnL>
                    <a:solidFill>
                      <a:schemeClr val="accent1"/>
                    </a:solidFill>
                  </a:tcPr>
                </a:tc>
              </a:tr>
              <a:tr h="350950">
                <a:tc>
                  <a:txBody>
                    <a:bodyPr>
                      <a:noAutofit/>
                    </a:bodyPr>
                    <a:lstStyle/>
                    <a:p>
                      <a:pPr indent="0" lvl="0" marL="0" marR="0" rtl="0" algn="ctr">
                        <a:lnSpc>
                          <a:spcPct val="100000"/>
                        </a:lnSpc>
                        <a:spcBef>
                          <a:spcPts val="0"/>
                        </a:spcBef>
                        <a:spcAft>
                          <a:spcPts val="0"/>
                        </a:spcAft>
                        <a:buClr>
                          <a:schemeClr val="dk1"/>
                        </a:buClr>
                        <a:buSzPts val="1700"/>
                        <a:buFont typeface="Calibri"/>
                        <a:buNone/>
                      </a:pPr>
                      <a:r>
                        <a:t/>
                      </a:r>
                      <a:endParaRPr b="1" sz="1700" u="none" cap="none" strike="noStrike">
                        <a:solidFill>
                          <a:srgbClr val="FFFF00"/>
                        </a:solidFill>
                      </a:endParaRPr>
                    </a:p>
                  </a:txBody>
                  <a:tcPr marT="34275" marB="34275" marR="91450" marL="91450">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D8E2F3"/>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Females</a:t>
                      </a:r>
                      <a:endParaRPr sz="1100"/>
                    </a:p>
                  </a:txBody>
                  <a:tcPr marT="34275" marB="34275" marR="91450" marL="91450">
                    <a:lnL cap="flat" cmpd="sng" w="38100">
                      <a:solidFill>
                        <a:schemeClr val="lt1"/>
                      </a:solidFill>
                      <a:prstDash val="solid"/>
                      <a:round/>
                      <a:headEnd len="sm" w="sm" type="none"/>
                      <a:tailEnd len="sm" w="sm" type="none"/>
                    </a:lnL>
                    <a:solidFill>
                      <a:schemeClr val="accent1"/>
                    </a:solidFill>
                  </a:tcPr>
                </a:tc>
              </a:tr>
            </a:tbl>
          </a:graphicData>
        </a:graphic>
      </p:graphicFrame>
      <p:sp>
        <p:nvSpPr>
          <p:cNvPr id="1013" name="Google Shape;1013;p171"/>
          <p:cNvSpPr txBox="1"/>
          <p:nvPr>
            <p:ph type="title"/>
          </p:nvPr>
        </p:nvSpPr>
        <p:spPr>
          <a:xfrm>
            <a:off x="171450" y="135621"/>
            <a:ext cx="8661300" cy="54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 sz="3600" u="sng">
                <a:latin typeface="Calibri"/>
                <a:ea typeface="Calibri"/>
                <a:cs typeface="Calibri"/>
                <a:sym typeface="Calibri"/>
              </a:rPr>
              <a:t>Interaction </a:t>
            </a:r>
            <a:r>
              <a:rPr b="1" lang="en" sz="3600">
                <a:latin typeface="Calibri"/>
                <a:ea typeface="Calibri"/>
                <a:cs typeface="Calibri"/>
                <a:sym typeface="Calibri"/>
              </a:rPr>
              <a:t>Focused Research Questions</a:t>
            </a:r>
            <a:endParaRPr b="1" sz="3600">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Google Shape;1019;p172"/>
          <p:cNvSpPr txBox="1"/>
          <p:nvPr>
            <p:ph idx="1" type="body"/>
          </p:nvPr>
        </p:nvSpPr>
        <p:spPr>
          <a:xfrm>
            <a:off x="107950" y="750094"/>
            <a:ext cx="8928000" cy="428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100"/>
              <a:buNone/>
            </a:pPr>
            <a:r>
              <a:rPr b="1" lang="en" sz="3100"/>
              <a:t>RQ 5: </a:t>
            </a:r>
            <a:r>
              <a:rPr lang="en" sz="3100"/>
              <a:t>Do differences between the non-affective psychotic disorders and bipolar disorder in negative symptoms vary according to sex?</a:t>
            </a:r>
            <a:endParaRPr/>
          </a:p>
        </p:txBody>
      </p:sp>
      <p:pic>
        <p:nvPicPr>
          <p:cNvPr id="1020" name="Google Shape;1020;p172"/>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graphicFrame>
        <p:nvGraphicFramePr>
          <p:cNvPr id="1021" name="Google Shape;1021;p172"/>
          <p:cNvGraphicFramePr/>
          <p:nvPr/>
        </p:nvGraphicFramePr>
        <p:xfrm>
          <a:off x="395288" y="2085975"/>
          <a:ext cx="3000000" cy="3000000"/>
        </p:xfrm>
        <a:graphic>
          <a:graphicData uri="http://schemas.openxmlformats.org/drawingml/2006/table">
            <a:tbl>
              <a:tblPr bandRow="1" firstRow="1">
                <a:noFill/>
                <a:tableStyleId>{1DED934C-3320-4803-8C8B-E728F2CAC8C5}</a:tableStyleId>
              </a:tblPr>
              <a:tblGrid>
                <a:gridCol w="1368250"/>
                <a:gridCol w="1296225"/>
                <a:gridCol w="1296225"/>
                <a:gridCol w="606975"/>
                <a:gridCol w="1193350"/>
              </a:tblGrid>
              <a:tr h="350950">
                <a:tc>
                  <a:txBody>
                    <a:bodyPr>
                      <a:noAutofit/>
                    </a:bodyPr>
                    <a:lstStyle/>
                    <a:p>
                      <a:pPr indent="0" lvl="0" marL="0" marR="0" rtl="0" algn="ctr">
                        <a:spcBef>
                          <a:spcPts val="0"/>
                        </a:spcBef>
                        <a:spcAft>
                          <a:spcPts val="0"/>
                        </a:spcAft>
                        <a:buNone/>
                      </a:pPr>
                      <a:r>
                        <a:rPr lang="en" sz="1700" u="none" cap="none" strike="noStrike"/>
                        <a:t>Sz</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Sf</a:t>
                      </a:r>
                      <a:endParaRPr sz="1700" u="none" cap="none" strike="noStrike"/>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Bp</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tc>
              </a:tr>
              <a:tr h="350950">
                <a:tc>
                  <a:txBody>
                    <a:bodyPr>
                      <a:noAutofit/>
                    </a:bodyPr>
                    <a:lstStyle/>
                    <a:p>
                      <a:pPr indent="0" lvl="0" marL="0" marR="0" rtl="0" algn="ctr">
                        <a:spcBef>
                          <a:spcPts val="0"/>
                        </a:spcBef>
                        <a:spcAft>
                          <a:spcPts val="0"/>
                        </a:spcAft>
                        <a:buNone/>
                      </a:pPr>
                      <a:r>
                        <a:rPr b="1" lang="en" sz="1700" u="none" cap="none" strike="noStrike">
                          <a:solidFill>
                            <a:srgbClr val="7030A0"/>
                          </a:solidFill>
                        </a:rPr>
                        <a:t>+1</a:t>
                      </a:r>
                      <a:endParaRPr sz="1100"/>
                    </a:p>
                  </a:txBody>
                  <a:tcPr marT="34275" marB="34275" marR="91450" marL="91450">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1" lang="en" sz="1700" u="none" cap="none" strike="noStrike">
                          <a:solidFill>
                            <a:srgbClr val="7030A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1" lang="en" sz="1700" u="none" cap="none" strike="noStrike">
                          <a:solidFill>
                            <a:srgbClr val="7030A0"/>
                          </a:solidFill>
                        </a:rPr>
                        <a:t>-2</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tc>
              </a:tr>
              <a:tr h="350950">
                <a:tc>
                  <a:txBody>
                    <a:bodyPr>
                      <a:noAutofit/>
                    </a:bodyPr>
                    <a:lstStyle/>
                    <a:p>
                      <a:pPr indent="0" lvl="0" marL="0" marR="0" rtl="0" algn="ctr">
                        <a:spcBef>
                          <a:spcPts val="0"/>
                        </a:spcBef>
                        <a:spcAft>
                          <a:spcPts val="0"/>
                        </a:spcAft>
                        <a:buNone/>
                      </a:pPr>
                      <a:r>
                        <a:t/>
                      </a:r>
                      <a:endParaRPr b="1" sz="1700" u="none" cap="none" strike="noStrike">
                        <a:solidFill>
                          <a:srgbClr val="FFFF00"/>
                        </a:solidFill>
                      </a:endParaRPr>
                    </a:p>
                  </a:txBody>
                  <a:tcPr marT="34275" marB="34275" marR="91450" marL="91450">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700"/>
                        <a:buFont typeface="Calibri"/>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700"/>
                        <a:buFont typeface="Calibri"/>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D8E2F3"/>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Males</a:t>
                      </a:r>
                      <a:endParaRPr sz="1100"/>
                    </a:p>
                  </a:txBody>
                  <a:tcPr marT="34275" marB="34275" marR="91450" marL="91450">
                    <a:lnL cap="flat" cmpd="sng" w="38100">
                      <a:solidFill>
                        <a:schemeClr val="lt1"/>
                      </a:solidFill>
                      <a:prstDash val="solid"/>
                      <a:round/>
                      <a:headEnd len="sm" w="sm" type="none"/>
                      <a:tailEnd len="sm" w="sm" type="none"/>
                    </a:lnL>
                    <a:solidFill>
                      <a:schemeClr val="accent1"/>
                    </a:solidFill>
                  </a:tcPr>
                </a:tc>
              </a:tr>
              <a:tr h="350950">
                <a:tc>
                  <a:txBody>
                    <a:bodyPr>
                      <a:noAutofit/>
                    </a:bodyPr>
                    <a:lstStyle/>
                    <a:p>
                      <a:pPr indent="0" lvl="0" marL="0" marR="0" rtl="0" algn="ctr">
                        <a:lnSpc>
                          <a:spcPct val="100000"/>
                        </a:lnSpc>
                        <a:spcBef>
                          <a:spcPts val="0"/>
                        </a:spcBef>
                        <a:spcAft>
                          <a:spcPts val="0"/>
                        </a:spcAft>
                        <a:buClr>
                          <a:schemeClr val="dk1"/>
                        </a:buClr>
                        <a:buSzPts val="1700"/>
                        <a:buFont typeface="Calibri"/>
                        <a:buNone/>
                      </a:pPr>
                      <a:r>
                        <a:t/>
                      </a:r>
                      <a:endParaRPr b="1" sz="1700" u="none" cap="none" strike="noStrike">
                        <a:solidFill>
                          <a:srgbClr val="FFFF00"/>
                        </a:solidFill>
                      </a:endParaRPr>
                    </a:p>
                  </a:txBody>
                  <a:tcPr marT="34275" marB="34275" marR="91450" marL="91450">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D8E2F3"/>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Females</a:t>
                      </a:r>
                      <a:endParaRPr sz="1100"/>
                    </a:p>
                  </a:txBody>
                  <a:tcPr marT="34275" marB="34275" marR="91450" marL="91450">
                    <a:lnL cap="flat" cmpd="sng" w="38100">
                      <a:solidFill>
                        <a:schemeClr val="lt1"/>
                      </a:solidFill>
                      <a:prstDash val="solid"/>
                      <a:round/>
                      <a:headEnd len="sm" w="sm" type="none"/>
                      <a:tailEnd len="sm" w="sm" type="none"/>
                    </a:lnL>
                    <a:solidFill>
                      <a:schemeClr val="accent1"/>
                    </a:solidFill>
                  </a:tcPr>
                </a:tc>
              </a:tr>
            </a:tbl>
          </a:graphicData>
        </a:graphic>
      </p:graphicFrame>
      <p:sp>
        <p:nvSpPr>
          <p:cNvPr id="1022" name="Google Shape;1022;p172"/>
          <p:cNvSpPr txBox="1"/>
          <p:nvPr>
            <p:ph type="title"/>
          </p:nvPr>
        </p:nvSpPr>
        <p:spPr>
          <a:xfrm>
            <a:off x="171450" y="135621"/>
            <a:ext cx="8661300" cy="54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 sz="3600" u="sng">
                <a:latin typeface="Calibri"/>
                <a:ea typeface="Calibri"/>
                <a:cs typeface="Calibri"/>
                <a:sym typeface="Calibri"/>
              </a:rPr>
              <a:t>Interaction </a:t>
            </a:r>
            <a:r>
              <a:rPr b="1" lang="en" sz="3600">
                <a:latin typeface="Calibri"/>
                <a:ea typeface="Calibri"/>
                <a:cs typeface="Calibri"/>
                <a:sym typeface="Calibri"/>
              </a:rPr>
              <a:t>Focused Research Questions</a:t>
            </a:r>
            <a:endParaRPr b="1" sz="3600">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Google Shape;1028;p173"/>
          <p:cNvSpPr txBox="1"/>
          <p:nvPr>
            <p:ph idx="1" type="body"/>
          </p:nvPr>
        </p:nvSpPr>
        <p:spPr>
          <a:xfrm>
            <a:off x="107950" y="750094"/>
            <a:ext cx="8928000" cy="428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100"/>
              <a:buNone/>
            </a:pPr>
            <a:r>
              <a:rPr b="1" lang="en" sz="3100"/>
              <a:t>RQ 5: </a:t>
            </a:r>
            <a:r>
              <a:rPr lang="en" sz="3100"/>
              <a:t>Do differences between the non-affective psychotic disorders and bipolar disorder in negative symptoms vary according to sex?</a:t>
            </a:r>
            <a:endParaRPr/>
          </a:p>
        </p:txBody>
      </p:sp>
      <p:pic>
        <p:nvPicPr>
          <p:cNvPr id="1029" name="Google Shape;1029;p173"/>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graphicFrame>
        <p:nvGraphicFramePr>
          <p:cNvPr id="1030" name="Google Shape;1030;p173"/>
          <p:cNvGraphicFramePr/>
          <p:nvPr/>
        </p:nvGraphicFramePr>
        <p:xfrm>
          <a:off x="395288" y="2085975"/>
          <a:ext cx="3000000" cy="3000000"/>
        </p:xfrm>
        <a:graphic>
          <a:graphicData uri="http://schemas.openxmlformats.org/drawingml/2006/table">
            <a:tbl>
              <a:tblPr bandRow="1" firstRow="1">
                <a:noFill/>
                <a:tableStyleId>{1DED934C-3320-4803-8C8B-E728F2CAC8C5}</a:tableStyleId>
              </a:tblPr>
              <a:tblGrid>
                <a:gridCol w="1368250"/>
                <a:gridCol w="1296225"/>
                <a:gridCol w="1296225"/>
                <a:gridCol w="606975"/>
                <a:gridCol w="1193350"/>
              </a:tblGrid>
              <a:tr h="350950">
                <a:tc>
                  <a:txBody>
                    <a:bodyPr>
                      <a:noAutofit/>
                    </a:bodyPr>
                    <a:lstStyle/>
                    <a:p>
                      <a:pPr indent="0" lvl="0" marL="0" marR="0" rtl="0" algn="ctr">
                        <a:spcBef>
                          <a:spcPts val="0"/>
                        </a:spcBef>
                        <a:spcAft>
                          <a:spcPts val="0"/>
                        </a:spcAft>
                        <a:buNone/>
                      </a:pPr>
                      <a:r>
                        <a:rPr lang="en" sz="1700" u="none" cap="none" strike="noStrike"/>
                        <a:t>Sz</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Sf</a:t>
                      </a:r>
                      <a:endParaRPr sz="1700" u="none" cap="none" strike="noStrike"/>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Bp</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tc>
              </a:tr>
              <a:tr h="350950">
                <a:tc>
                  <a:txBody>
                    <a:bodyPr>
                      <a:noAutofit/>
                    </a:bodyPr>
                    <a:lstStyle/>
                    <a:p>
                      <a:pPr indent="0" lvl="0" marL="0" marR="0" rtl="0" algn="ctr">
                        <a:spcBef>
                          <a:spcPts val="0"/>
                        </a:spcBef>
                        <a:spcAft>
                          <a:spcPts val="0"/>
                        </a:spcAft>
                        <a:buNone/>
                      </a:pPr>
                      <a:r>
                        <a:rPr b="1" lang="en" sz="1700" u="none" cap="none" strike="noStrike">
                          <a:solidFill>
                            <a:srgbClr val="7030A0"/>
                          </a:solidFill>
                        </a:rPr>
                        <a:t>+1</a:t>
                      </a:r>
                      <a:endParaRPr sz="1100"/>
                    </a:p>
                  </a:txBody>
                  <a:tcPr marT="34275" marB="34275" marR="91450" marL="91450">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1" lang="en" sz="1700" u="none" cap="none" strike="noStrike">
                          <a:solidFill>
                            <a:srgbClr val="7030A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1" lang="en" sz="1700" u="none" cap="none" strike="noStrike">
                          <a:solidFill>
                            <a:srgbClr val="7030A0"/>
                          </a:solidFill>
                        </a:rPr>
                        <a:t>-2</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tc>
              </a:tr>
              <a:tr h="350950">
                <a:tc>
                  <a:txBody>
                    <a:bodyPr>
                      <a:noAutofit/>
                    </a:bodyPr>
                    <a:lstStyle/>
                    <a:p>
                      <a:pPr indent="0" lvl="0" marL="0" marR="0" rtl="0" algn="ctr">
                        <a:spcBef>
                          <a:spcPts val="0"/>
                        </a:spcBef>
                        <a:spcAft>
                          <a:spcPts val="0"/>
                        </a:spcAft>
                        <a:buNone/>
                      </a:pPr>
                      <a:r>
                        <a:t/>
                      </a:r>
                      <a:endParaRPr b="1" sz="1700" u="none" cap="none" strike="noStrike">
                        <a:solidFill>
                          <a:srgbClr val="FFFF00"/>
                        </a:solidFill>
                      </a:endParaRPr>
                    </a:p>
                  </a:txBody>
                  <a:tcPr marT="34275" marB="34275" marR="91450" marL="91450">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700"/>
                        <a:buFont typeface="Calibri"/>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700"/>
                        <a:buFont typeface="Calibri"/>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rgbClr val="C000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D8E2F3"/>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Males</a:t>
                      </a:r>
                      <a:endParaRPr sz="1100"/>
                    </a:p>
                  </a:txBody>
                  <a:tcPr marT="34275" marB="34275" marR="91450" marL="91450">
                    <a:lnL cap="flat" cmpd="sng" w="38100">
                      <a:solidFill>
                        <a:schemeClr val="lt1"/>
                      </a:solidFill>
                      <a:prstDash val="solid"/>
                      <a:round/>
                      <a:headEnd len="sm" w="sm" type="none"/>
                      <a:tailEnd len="sm" w="sm" type="none"/>
                    </a:lnL>
                    <a:solidFill>
                      <a:schemeClr val="accent1"/>
                    </a:solidFill>
                  </a:tcPr>
                </a:tc>
              </a:tr>
              <a:tr h="350950">
                <a:tc>
                  <a:txBody>
                    <a:bodyPr>
                      <a:noAutofit/>
                    </a:bodyPr>
                    <a:lstStyle/>
                    <a:p>
                      <a:pPr indent="0" lvl="0" marL="0" marR="0" rtl="0" algn="ctr">
                        <a:lnSpc>
                          <a:spcPct val="100000"/>
                        </a:lnSpc>
                        <a:spcBef>
                          <a:spcPts val="0"/>
                        </a:spcBef>
                        <a:spcAft>
                          <a:spcPts val="0"/>
                        </a:spcAft>
                        <a:buClr>
                          <a:schemeClr val="dk1"/>
                        </a:buClr>
                        <a:buSzPts val="1700"/>
                        <a:buFont typeface="Calibri"/>
                        <a:buNone/>
                      </a:pPr>
                      <a:r>
                        <a:t/>
                      </a:r>
                      <a:endParaRPr b="1" sz="1700" u="none" cap="none" strike="noStrike">
                        <a:solidFill>
                          <a:srgbClr val="FFFF00"/>
                        </a:solidFill>
                      </a:endParaRPr>
                    </a:p>
                  </a:txBody>
                  <a:tcPr marT="34275" marB="34275" marR="91450" marL="91450">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t/>
                      </a:r>
                      <a:endParaRPr b="1" sz="17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rgbClr val="C000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D8E2F3"/>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Females</a:t>
                      </a:r>
                      <a:endParaRPr sz="1100"/>
                    </a:p>
                  </a:txBody>
                  <a:tcPr marT="34275" marB="34275" marR="91450" marL="91450">
                    <a:lnL cap="flat" cmpd="sng" w="38100">
                      <a:solidFill>
                        <a:schemeClr val="lt1"/>
                      </a:solidFill>
                      <a:prstDash val="solid"/>
                      <a:round/>
                      <a:headEnd len="sm" w="sm" type="none"/>
                      <a:tailEnd len="sm" w="sm" type="none"/>
                    </a:lnL>
                    <a:solidFill>
                      <a:schemeClr val="accent1"/>
                    </a:solidFill>
                  </a:tcPr>
                </a:tc>
              </a:tr>
            </a:tbl>
          </a:graphicData>
        </a:graphic>
      </p:graphicFrame>
      <p:sp>
        <p:nvSpPr>
          <p:cNvPr id="1031" name="Google Shape;1031;p173"/>
          <p:cNvSpPr txBox="1"/>
          <p:nvPr>
            <p:ph type="title"/>
          </p:nvPr>
        </p:nvSpPr>
        <p:spPr>
          <a:xfrm>
            <a:off x="171450" y="135621"/>
            <a:ext cx="8661300" cy="54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 sz="3600" u="sng">
                <a:latin typeface="Calibri"/>
                <a:ea typeface="Calibri"/>
                <a:cs typeface="Calibri"/>
                <a:sym typeface="Calibri"/>
              </a:rPr>
              <a:t>Interaction </a:t>
            </a:r>
            <a:r>
              <a:rPr b="1" lang="en" sz="3600">
                <a:latin typeface="Calibri"/>
                <a:ea typeface="Calibri"/>
                <a:cs typeface="Calibri"/>
                <a:sym typeface="Calibri"/>
              </a:rPr>
              <a:t>Focused Research Questions</a:t>
            </a:r>
            <a:endParaRPr b="1" sz="3600">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74"/>
          <p:cNvSpPr txBox="1"/>
          <p:nvPr>
            <p:ph idx="1" type="body"/>
          </p:nvPr>
        </p:nvSpPr>
        <p:spPr>
          <a:xfrm>
            <a:off x="107950" y="750094"/>
            <a:ext cx="8928000" cy="428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100"/>
              <a:buNone/>
            </a:pPr>
            <a:r>
              <a:rPr b="1" lang="en" sz="3100"/>
              <a:t>RQ 5: </a:t>
            </a:r>
            <a:r>
              <a:rPr lang="en" sz="3100"/>
              <a:t>Do differences between the non-affective psychotic disorders and bipolar disorder in negative symptoms vary according to sex?</a:t>
            </a:r>
            <a:endParaRPr/>
          </a:p>
        </p:txBody>
      </p:sp>
      <p:pic>
        <p:nvPicPr>
          <p:cNvPr id="1038" name="Google Shape;1038;p174"/>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graphicFrame>
        <p:nvGraphicFramePr>
          <p:cNvPr id="1039" name="Google Shape;1039;p174"/>
          <p:cNvGraphicFramePr/>
          <p:nvPr/>
        </p:nvGraphicFramePr>
        <p:xfrm>
          <a:off x="395288" y="2085975"/>
          <a:ext cx="3000000" cy="3000000"/>
        </p:xfrm>
        <a:graphic>
          <a:graphicData uri="http://schemas.openxmlformats.org/drawingml/2006/table">
            <a:tbl>
              <a:tblPr bandRow="1" firstRow="1">
                <a:noFill/>
                <a:tableStyleId>{1DED934C-3320-4803-8C8B-E728F2CAC8C5}</a:tableStyleId>
              </a:tblPr>
              <a:tblGrid>
                <a:gridCol w="1368250"/>
                <a:gridCol w="1296225"/>
                <a:gridCol w="1296225"/>
                <a:gridCol w="606975"/>
                <a:gridCol w="1193350"/>
              </a:tblGrid>
              <a:tr h="350950">
                <a:tc>
                  <a:txBody>
                    <a:bodyPr>
                      <a:noAutofit/>
                    </a:bodyPr>
                    <a:lstStyle/>
                    <a:p>
                      <a:pPr indent="0" lvl="0" marL="0" marR="0" rtl="0" algn="ctr">
                        <a:spcBef>
                          <a:spcPts val="0"/>
                        </a:spcBef>
                        <a:spcAft>
                          <a:spcPts val="0"/>
                        </a:spcAft>
                        <a:buNone/>
                      </a:pPr>
                      <a:r>
                        <a:rPr lang="en" sz="1700" u="none" cap="none" strike="noStrike"/>
                        <a:t>Sz</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Sf</a:t>
                      </a:r>
                      <a:endParaRPr sz="1700" u="none" cap="none" strike="noStrike"/>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Bp</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tc>
              </a:tr>
              <a:tr h="350950">
                <a:tc>
                  <a:txBody>
                    <a:bodyPr>
                      <a:noAutofit/>
                    </a:bodyPr>
                    <a:lstStyle/>
                    <a:p>
                      <a:pPr indent="0" lvl="0" marL="0" marR="0" rtl="0" algn="ctr">
                        <a:spcBef>
                          <a:spcPts val="0"/>
                        </a:spcBef>
                        <a:spcAft>
                          <a:spcPts val="0"/>
                        </a:spcAft>
                        <a:buNone/>
                      </a:pPr>
                      <a:r>
                        <a:rPr b="1" lang="en" sz="1700" u="none" cap="none" strike="noStrike">
                          <a:solidFill>
                            <a:srgbClr val="7030A0"/>
                          </a:solidFill>
                        </a:rPr>
                        <a:t>+1</a:t>
                      </a:r>
                      <a:endParaRPr sz="1100"/>
                    </a:p>
                  </a:txBody>
                  <a:tcPr marT="34275" marB="34275" marR="91450" marL="91450">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1" lang="en" sz="1700" u="none" cap="none" strike="noStrike">
                          <a:solidFill>
                            <a:srgbClr val="7030A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1" lang="en" sz="1700" u="none" cap="none" strike="noStrike">
                          <a:solidFill>
                            <a:srgbClr val="7030A0"/>
                          </a:solidFill>
                        </a:rPr>
                        <a:t>-2</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tc>
              </a:tr>
              <a:tr h="350950">
                <a:tc>
                  <a:txBody>
                    <a:bodyPr>
                      <a:noAutofit/>
                    </a:bodyPr>
                    <a:lstStyle/>
                    <a:p>
                      <a:pPr indent="0" lvl="0" marL="0" marR="0" rtl="0" algn="ctr">
                        <a:lnSpc>
                          <a:spcPct val="100000"/>
                        </a:lnSpc>
                        <a:spcBef>
                          <a:spcPts val="0"/>
                        </a:spcBef>
                        <a:spcAft>
                          <a:spcPts val="0"/>
                        </a:spcAft>
                        <a:buClr>
                          <a:srgbClr val="7030A0"/>
                        </a:buClr>
                        <a:buSzPts val="1700"/>
                        <a:buFont typeface="Calibri"/>
                        <a:buNone/>
                      </a:pPr>
                      <a:r>
                        <a:rPr b="1" lang="en" sz="1700" u="none" cap="none" strike="noStrike">
                          <a:solidFill>
                            <a:srgbClr val="7030A0"/>
                          </a:solidFill>
                        </a:rPr>
                        <a:t>+1</a:t>
                      </a:r>
                      <a:r>
                        <a:rPr b="1" lang="en" sz="1700" u="none" cap="none" strike="noStrike">
                          <a:solidFill>
                            <a:srgbClr val="C00000"/>
                          </a:solidFill>
                        </a:rPr>
                        <a:t> </a:t>
                      </a:r>
                      <a:r>
                        <a:rPr b="1" lang="en" sz="1700" u="none" cap="none" strike="noStrike">
                          <a:solidFill>
                            <a:schemeClr val="lt1"/>
                          </a:solidFill>
                        </a:rPr>
                        <a:t>×</a:t>
                      </a:r>
                      <a:r>
                        <a:rPr b="1" lang="en" sz="1700" u="none" cap="none" strike="noStrike">
                          <a:solidFill>
                            <a:srgbClr val="C00000"/>
                          </a:solidFill>
                        </a:rPr>
                        <a:t> +1</a:t>
                      </a:r>
                      <a:endParaRPr sz="1100"/>
                    </a:p>
                  </a:txBody>
                  <a:tcPr marT="34275" marB="34275" marR="91450" marL="91450">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rgbClr val="7030A0"/>
                        </a:buClr>
                        <a:buSzPts val="1700"/>
                        <a:buFont typeface="Calibri"/>
                        <a:buNone/>
                      </a:pPr>
                      <a:r>
                        <a:rPr b="1" lang="en" sz="1700" u="none" cap="none" strike="noStrike">
                          <a:solidFill>
                            <a:srgbClr val="7030A0"/>
                          </a:solidFill>
                        </a:rPr>
                        <a:t>+1</a:t>
                      </a:r>
                      <a:r>
                        <a:rPr b="1" lang="en" sz="1700" u="none" cap="none" strike="noStrike">
                          <a:solidFill>
                            <a:srgbClr val="C00000"/>
                          </a:solidFill>
                        </a:rPr>
                        <a:t> </a:t>
                      </a:r>
                      <a:r>
                        <a:rPr b="1" lang="en" sz="1700" u="none" cap="none" strike="noStrike">
                          <a:solidFill>
                            <a:schemeClr val="lt1"/>
                          </a:solidFill>
                        </a:rPr>
                        <a:t>×</a:t>
                      </a:r>
                      <a:r>
                        <a:rPr b="1" lang="en" sz="1700" u="none" cap="none" strike="noStrike">
                          <a:solidFill>
                            <a:srgbClr val="C00000"/>
                          </a:solidFill>
                        </a:rPr>
                        <a:t> +1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rgbClr val="7030A0"/>
                        </a:buClr>
                        <a:buSzPts val="1700"/>
                        <a:buFont typeface="Calibri"/>
                        <a:buNone/>
                      </a:pPr>
                      <a:r>
                        <a:rPr b="1" lang="en" sz="1700" u="none" cap="none" strike="noStrike">
                          <a:solidFill>
                            <a:srgbClr val="7030A0"/>
                          </a:solidFill>
                        </a:rPr>
                        <a:t>-2 </a:t>
                      </a:r>
                      <a:r>
                        <a:rPr b="1" lang="en" sz="1700" u="none" cap="none" strike="noStrike">
                          <a:solidFill>
                            <a:schemeClr val="lt1"/>
                          </a:solidFill>
                        </a:rPr>
                        <a:t>×</a:t>
                      </a:r>
                      <a:r>
                        <a:rPr b="1" lang="en" sz="1700" u="none" cap="none" strike="noStrike">
                          <a:solidFill>
                            <a:srgbClr val="C00000"/>
                          </a:solidFill>
                        </a:rPr>
                        <a:t> +1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rgbClr val="C000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D8E2F3"/>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Males</a:t>
                      </a:r>
                      <a:endParaRPr sz="1100"/>
                    </a:p>
                  </a:txBody>
                  <a:tcPr marT="34275" marB="34275" marR="91450" marL="91450">
                    <a:lnL cap="flat" cmpd="sng" w="38100">
                      <a:solidFill>
                        <a:schemeClr val="lt1"/>
                      </a:solidFill>
                      <a:prstDash val="solid"/>
                      <a:round/>
                      <a:headEnd len="sm" w="sm" type="none"/>
                      <a:tailEnd len="sm" w="sm" type="none"/>
                    </a:lnL>
                    <a:solidFill>
                      <a:schemeClr val="accent1"/>
                    </a:solidFill>
                  </a:tcPr>
                </a:tc>
              </a:tr>
              <a:tr h="350950">
                <a:tc>
                  <a:txBody>
                    <a:bodyPr>
                      <a:noAutofit/>
                    </a:bodyPr>
                    <a:lstStyle/>
                    <a:p>
                      <a:pPr indent="0" lvl="0" marL="0" marR="0" rtl="0" algn="ctr">
                        <a:lnSpc>
                          <a:spcPct val="100000"/>
                        </a:lnSpc>
                        <a:spcBef>
                          <a:spcPts val="0"/>
                        </a:spcBef>
                        <a:spcAft>
                          <a:spcPts val="0"/>
                        </a:spcAft>
                        <a:buClr>
                          <a:srgbClr val="7030A0"/>
                        </a:buClr>
                        <a:buSzPts val="1700"/>
                        <a:buFont typeface="Calibri"/>
                        <a:buNone/>
                      </a:pPr>
                      <a:r>
                        <a:rPr b="1" lang="en" sz="1700" u="none" cap="none" strike="noStrike">
                          <a:solidFill>
                            <a:srgbClr val="7030A0"/>
                          </a:solidFill>
                        </a:rPr>
                        <a:t>+1</a:t>
                      </a:r>
                      <a:r>
                        <a:rPr b="1" lang="en" sz="1700" u="none" cap="none" strike="noStrike">
                          <a:solidFill>
                            <a:srgbClr val="C00000"/>
                          </a:solidFill>
                        </a:rPr>
                        <a:t> </a:t>
                      </a:r>
                      <a:r>
                        <a:rPr b="1" lang="en" sz="1700" u="none" cap="none" strike="noStrike">
                          <a:solidFill>
                            <a:schemeClr val="lt1"/>
                          </a:solidFill>
                        </a:rPr>
                        <a:t>×</a:t>
                      </a:r>
                      <a:r>
                        <a:rPr b="1" lang="en" sz="1700" u="none" cap="none" strike="noStrike">
                          <a:solidFill>
                            <a:srgbClr val="C00000"/>
                          </a:solidFill>
                        </a:rPr>
                        <a:t> -1</a:t>
                      </a:r>
                      <a:endParaRPr sz="1100"/>
                    </a:p>
                  </a:txBody>
                  <a:tcPr marT="34275" marB="34275" marR="91450" marL="91450">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lnSpc>
                          <a:spcPct val="100000"/>
                        </a:lnSpc>
                        <a:spcBef>
                          <a:spcPts val="0"/>
                        </a:spcBef>
                        <a:spcAft>
                          <a:spcPts val="0"/>
                        </a:spcAft>
                        <a:buClr>
                          <a:srgbClr val="7030A0"/>
                        </a:buClr>
                        <a:buSzPts val="1700"/>
                        <a:buFont typeface="Calibri"/>
                        <a:buNone/>
                      </a:pPr>
                      <a:r>
                        <a:rPr b="1" lang="en" sz="1700" u="none" cap="none" strike="noStrike">
                          <a:solidFill>
                            <a:srgbClr val="7030A0"/>
                          </a:solidFill>
                        </a:rPr>
                        <a:t>+1</a:t>
                      </a:r>
                      <a:r>
                        <a:rPr b="1" lang="en" sz="1700" u="none" cap="none" strike="noStrike">
                          <a:solidFill>
                            <a:srgbClr val="C00000"/>
                          </a:solidFill>
                        </a:rPr>
                        <a:t> </a:t>
                      </a:r>
                      <a:r>
                        <a:rPr b="1" lang="en" sz="1700" u="none" cap="none" strike="noStrike">
                          <a:solidFill>
                            <a:schemeClr val="lt1"/>
                          </a:solidFill>
                        </a:rPr>
                        <a:t>×</a:t>
                      </a:r>
                      <a:r>
                        <a:rPr b="1" lang="en" sz="1700" u="none" cap="none" strike="noStrike">
                          <a:solidFill>
                            <a:srgbClr val="C00000"/>
                          </a:solidFill>
                        </a:rPr>
                        <a:t> -1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lnSpc>
                          <a:spcPct val="100000"/>
                        </a:lnSpc>
                        <a:spcBef>
                          <a:spcPts val="0"/>
                        </a:spcBef>
                        <a:spcAft>
                          <a:spcPts val="0"/>
                        </a:spcAft>
                        <a:buClr>
                          <a:srgbClr val="7030A0"/>
                        </a:buClr>
                        <a:buSzPts val="1700"/>
                        <a:buFont typeface="Calibri"/>
                        <a:buNone/>
                      </a:pPr>
                      <a:r>
                        <a:rPr b="1" lang="en" sz="1700" u="none" cap="none" strike="noStrike">
                          <a:solidFill>
                            <a:srgbClr val="7030A0"/>
                          </a:solidFill>
                        </a:rPr>
                        <a:t>-2 </a:t>
                      </a:r>
                      <a:r>
                        <a:rPr b="1" lang="en" sz="1700" u="none" cap="none" strike="noStrike">
                          <a:solidFill>
                            <a:schemeClr val="lt1"/>
                          </a:solidFill>
                        </a:rPr>
                        <a:t>×</a:t>
                      </a:r>
                      <a:r>
                        <a:rPr b="1" lang="en" sz="1700" u="none" cap="none" strike="noStrike">
                          <a:solidFill>
                            <a:srgbClr val="C00000"/>
                          </a:solidFill>
                        </a:rPr>
                        <a:t> -1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rgbClr val="C000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D8E2F3"/>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Females</a:t>
                      </a:r>
                      <a:endParaRPr sz="1100"/>
                    </a:p>
                  </a:txBody>
                  <a:tcPr marT="34275" marB="34275" marR="91450" marL="91450">
                    <a:lnL cap="flat" cmpd="sng" w="38100">
                      <a:solidFill>
                        <a:schemeClr val="lt1"/>
                      </a:solidFill>
                      <a:prstDash val="solid"/>
                      <a:round/>
                      <a:headEnd len="sm" w="sm" type="none"/>
                      <a:tailEnd len="sm" w="sm" type="none"/>
                    </a:lnL>
                    <a:solidFill>
                      <a:schemeClr val="accent1"/>
                    </a:solidFill>
                  </a:tcPr>
                </a:tc>
              </a:tr>
            </a:tbl>
          </a:graphicData>
        </a:graphic>
      </p:graphicFrame>
      <p:sp>
        <p:nvSpPr>
          <p:cNvPr id="1040" name="Google Shape;1040;p174"/>
          <p:cNvSpPr txBox="1"/>
          <p:nvPr>
            <p:ph type="title"/>
          </p:nvPr>
        </p:nvSpPr>
        <p:spPr>
          <a:xfrm>
            <a:off x="171450" y="135621"/>
            <a:ext cx="8661300" cy="54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 sz="3600" u="sng">
                <a:latin typeface="Calibri"/>
                <a:ea typeface="Calibri"/>
                <a:cs typeface="Calibri"/>
                <a:sym typeface="Calibri"/>
              </a:rPr>
              <a:t>Interaction </a:t>
            </a:r>
            <a:r>
              <a:rPr b="1" lang="en" sz="3600">
                <a:latin typeface="Calibri"/>
                <a:ea typeface="Calibri"/>
                <a:cs typeface="Calibri"/>
                <a:sym typeface="Calibri"/>
              </a:rPr>
              <a:t>Focused Research Questions</a:t>
            </a:r>
            <a:endParaRPr b="1" sz="3600">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5" name="Shape 1045"/>
        <p:cNvGrpSpPr/>
        <p:nvPr/>
      </p:nvGrpSpPr>
      <p:grpSpPr>
        <a:xfrm>
          <a:off x="0" y="0"/>
          <a:ext cx="0" cy="0"/>
          <a:chOff x="0" y="0"/>
          <a:chExt cx="0" cy="0"/>
        </a:xfrm>
      </p:grpSpPr>
      <p:sp>
        <p:nvSpPr>
          <p:cNvPr id="1046" name="Google Shape;1046;p175"/>
          <p:cNvSpPr txBox="1"/>
          <p:nvPr>
            <p:ph idx="1" type="body"/>
          </p:nvPr>
        </p:nvSpPr>
        <p:spPr>
          <a:xfrm>
            <a:off x="107950" y="750094"/>
            <a:ext cx="8928000" cy="428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100"/>
              <a:buNone/>
            </a:pPr>
            <a:r>
              <a:rPr b="1" lang="en" sz="3100"/>
              <a:t>RQ 5: </a:t>
            </a:r>
            <a:r>
              <a:rPr lang="en" sz="3100"/>
              <a:t>Do differences between the non-affective psychotic disorders and bipolar disorder in negative symptoms vary according to sex?</a:t>
            </a:r>
            <a:endParaRPr/>
          </a:p>
        </p:txBody>
      </p:sp>
      <p:pic>
        <p:nvPicPr>
          <p:cNvPr id="1047" name="Google Shape;1047;p175"/>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graphicFrame>
        <p:nvGraphicFramePr>
          <p:cNvPr id="1048" name="Google Shape;1048;p175"/>
          <p:cNvGraphicFramePr/>
          <p:nvPr/>
        </p:nvGraphicFramePr>
        <p:xfrm>
          <a:off x="395288" y="2085975"/>
          <a:ext cx="3000000" cy="3000000"/>
        </p:xfrm>
        <a:graphic>
          <a:graphicData uri="http://schemas.openxmlformats.org/drawingml/2006/table">
            <a:tbl>
              <a:tblPr bandRow="1" firstRow="1">
                <a:noFill/>
                <a:tableStyleId>{1DED934C-3320-4803-8C8B-E728F2CAC8C5}</a:tableStyleId>
              </a:tblPr>
              <a:tblGrid>
                <a:gridCol w="1368250"/>
                <a:gridCol w="1296225"/>
                <a:gridCol w="1296225"/>
                <a:gridCol w="606975"/>
                <a:gridCol w="1193350"/>
              </a:tblGrid>
              <a:tr h="350950">
                <a:tc>
                  <a:txBody>
                    <a:bodyPr>
                      <a:noAutofit/>
                    </a:bodyPr>
                    <a:lstStyle/>
                    <a:p>
                      <a:pPr indent="0" lvl="0" marL="0" marR="0" rtl="0" algn="ctr">
                        <a:spcBef>
                          <a:spcPts val="0"/>
                        </a:spcBef>
                        <a:spcAft>
                          <a:spcPts val="0"/>
                        </a:spcAft>
                        <a:buNone/>
                      </a:pPr>
                      <a:r>
                        <a:rPr lang="en" sz="1700" u="none" cap="none" strike="noStrike"/>
                        <a:t>Sz</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Sf</a:t>
                      </a:r>
                      <a:endParaRPr sz="1700" u="none" cap="none" strike="noStrike"/>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700" u="none" cap="none" strike="noStrike"/>
                        <a:t>Bp</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t/>
                      </a:r>
                      <a:endParaRPr sz="1700" u="none" cap="none" strike="noStrike"/>
                    </a:p>
                  </a:txBody>
                  <a:tcPr marT="34275" marB="34275" marR="91450" marL="91450"/>
                </a:tc>
              </a:tr>
              <a:tr h="350950">
                <a:tc>
                  <a:txBody>
                    <a:bodyPr>
                      <a:noAutofit/>
                    </a:bodyPr>
                    <a:lstStyle/>
                    <a:p>
                      <a:pPr indent="0" lvl="0" marL="0" marR="0" rtl="0" algn="ctr">
                        <a:spcBef>
                          <a:spcPts val="0"/>
                        </a:spcBef>
                        <a:spcAft>
                          <a:spcPts val="0"/>
                        </a:spcAft>
                        <a:buNone/>
                      </a:pPr>
                      <a:r>
                        <a:rPr b="1" lang="en" sz="1700" u="none" cap="none" strike="noStrike">
                          <a:solidFill>
                            <a:srgbClr val="7030A0"/>
                          </a:solidFill>
                        </a:rPr>
                        <a:t>+1</a:t>
                      </a:r>
                      <a:endParaRPr sz="1100"/>
                    </a:p>
                  </a:txBody>
                  <a:tcPr marT="34275" marB="34275" marR="91450" marL="91450">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1" lang="en" sz="1700" u="none" cap="none" strike="noStrike">
                          <a:solidFill>
                            <a:srgbClr val="7030A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1" lang="en" sz="1700" u="none" cap="none" strike="noStrike">
                          <a:solidFill>
                            <a:srgbClr val="7030A0"/>
                          </a:solidFill>
                        </a:rPr>
                        <a:t>-2</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3810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t/>
                      </a:r>
                      <a:endParaRPr b="1" sz="1700" u="none" cap="none" strike="noStrike">
                        <a:solidFill>
                          <a:srgbClr val="C00000"/>
                        </a:solidFill>
                      </a:endParaRPr>
                    </a:p>
                  </a:txBody>
                  <a:tcPr marT="34275" marB="34275" marR="91450" marL="91450"/>
                </a:tc>
              </a:tr>
              <a:tr h="350950">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+1</a:t>
                      </a:r>
                      <a:endParaRPr sz="1100"/>
                    </a:p>
                  </a:txBody>
                  <a:tcPr marT="34275" marB="34275" marR="91450" marL="91450">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-2</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rgbClr val="C000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D8E2F3"/>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Males</a:t>
                      </a:r>
                      <a:endParaRPr sz="1100"/>
                    </a:p>
                  </a:txBody>
                  <a:tcPr marT="34275" marB="34275" marR="91450" marL="91450">
                    <a:lnL cap="flat" cmpd="sng" w="38100">
                      <a:solidFill>
                        <a:schemeClr val="lt1"/>
                      </a:solidFill>
                      <a:prstDash val="solid"/>
                      <a:round/>
                      <a:headEnd len="sm" w="sm" type="none"/>
                      <a:tailEnd len="sm" w="sm" type="none"/>
                    </a:lnL>
                    <a:solidFill>
                      <a:schemeClr val="accent1"/>
                    </a:solidFill>
                  </a:tcPr>
                </a:tc>
              </a:tr>
              <a:tr h="350950">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-1</a:t>
                      </a:r>
                      <a:endParaRPr sz="1100"/>
                    </a:p>
                  </a:txBody>
                  <a:tcPr marT="34275" marB="34275" marR="91450" marL="91450">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lnSpc>
                          <a:spcPct val="100000"/>
                        </a:lnSpc>
                        <a:spcBef>
                          <a:spcPts val="0"/>
                        </a:spcBef>
                        <a:spcAft>
                          <a:spcPts val="0"/>
                        </a:spcAft>
                        <a:buClr>
                          <a:srgbClr val="FFFF00"/>
                        </a:buClr>
                        <a:buSzPts val="1700"/>
                        <a:buFont typeface="Calibri"/>
                        <a:buNone/>
                      </a:pPr>
                      <a:r>
                        <a:rPr b="1" lang="en" sz="1700" u="none" cap="none" strike="noStrike">
                          <a:solidFill>
                            <a:srgbClr val="FFFF00"/>
                          </a:solidFill>
                        </a:rPr>
                        <a:t>+2</a:t>
                      </a:r>
                      <a:endParaRPr sz="1100"/>
                    </a:p>
                  </a:txBody>
                  <a:tcPr marT="34275" marB="3427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rPr b="1" lang="en" sz="1700" u="none" cap="none" strike="noStrike">
                          <a:solidFill>
                            <a:srgbClr val="C00000"/>
                          </a:solidFill>
                        </a:rPr>
                        <a:t>-1</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D8E2F3"/>
                    </a:solidFill>
                  </a:tcPr>
                </a:tc>
                <a:tc>
                  <a:txBody>
                    <a:bodyPr>
                      <a:noAutofit/>
                    </a:bodyPr>
                    <a:lstStyle/>
                    <a:p>
                      <a:pPr indent="0" lvl="0" marL="0" marR="0" rtl="0" algn="ctr">
                        <a:spcBef>
                          <a:spcPts val="0"/>
                        </a:spcBef>
                        <a:spcAft>
                          <a:spcPts val="0"/>
                        </a:spcAft>
                        <a:buNone/>
                      </a:pPr>
                      <a:r>
                        <a:rPr b="1" lang="en" sz="1700" u="none" cap="none" strike="noStrike">
                          <a:solidFill>
                            <a:schemeClr val="lt1"/>
                          </a:solidFill>
                        </a:rPr>
                        <a:t>Females</a:t>
                      </a:r>
                      <a:endParaRPr sz="1100"/>
                    </a:p>
                  </a:txBody>
                  <a:tcPr marT="34275" marB="34275" marR="91450" marL="91450">
                    <a:lnL cap="flat" cmpd="sng" w="38100">
                      <a:solidFill>
                        <a:schemeClr val="lt1"/>
                      </a:solidFill>
                      <a:prstDash val="solid"/>
                      <a:round/>
                      <a:headEnd len="sm" w="sm" type="none"/>
                      <a:tailEnd len="sm" w="sm" type="none"/>
                    </a:lnL>
                    <a:solidFill>
                      <a:schemeClr val="accent1"/>
                    </a:solidFill>
                  </a:tcPr>
                </a:tc>
              </a:tr>
            </a:tbl>
          </a:graphicData>
        </a:graphic>
      </p:graphicFrame>
      <p:sp>
        <p:nvSpPr>
          <p:cNvPr id="1049" name="Google Shape;1049;p175"/>
          <p:cNvSpPr txBox="1"/>
          <p:nvPr>
            <p:ph type="title"/>
          </p:nvPr>
        </p:nvSpPr>
        <p:spPr>
          <a:xfrm>
            <a:off x="171450" y="135621"/>
            <a:ext cx="8661300" cy="54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 sz="3600" u="sng">
                <a:latin typeface="Calibri"/>
                <a:ea typeface="Calibri"/>
                <a:cs typeface="Calibri"/>
                <a:sym typeface="Calibri"/>
              </a:rPr>
              <a:t>Interaction </a:t>
            </a:r>
            <a:r>
              <a:rPr b="1" lang="en" sz="3600">
                <a:latin typeface="Calibri"/>
                <a:ea typeface="Calibri"/>
                <a:cs typeface="Calibri"/>
                <a:sym typeface="Calibri"/>
              </a:rPr>
              <a:t>Focused Research Questions</a:t>
            </a:r>
            <a:endParaRPr b="1" sz="3600">
              <a:latin typeface="Calibri"/>
              <a:ea typeface="Calibri"/>
              <a:cs typeface="Calibri"/>
              <a:sym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pic>
        <p:nvPicPr>
          <p:cNvPr id="1054" name="Google Shape;1054;p176"/>
          <p:cNvPicPr preferRelativeResize="0"/>
          <p:nvPr/>
        </p:nvPicPr>
        <p:blipFill>
          <a:blip r:embed="rId3">
            <a:alphaModFix/>
          </a:blip>
          <a:stretch>
            <a:fillRect/>
          </a:stretch>
        </p:blipFill>
        <p:spPr>
          <a:xfrm>
            <a:off x="152400" y="152400"/>
            <a:ext cx="8839202" cy="3638792"/>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177"/>
          <p:cNvSpPr txBox="1"/>
          <p:nvPr>
            <p:ph idx="1" type="body"/>
          </p:nvPr>
        </p:nvSpPr>
        <p:spPr>
          <a:xfrm>
            <a:off x="0" y="123750"/>
            <a:ext cx="45231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7. Which of the following is the most correct interpretation of the covariance matrix below? </a:t>
            </a:r>
            <a:endParaRPr sz="1400"/>
          </a:p>
          <a:p>
            <a:pPr indent="-317500" lvl="0" marL="457200" rtl="0" algn="l">
              <a:spcBef>
                <a:spcPts val="1600"/>
              </a:spcBef>
              <a:spcAft>
                <a:spcPts val="0"/>
              </a:spcAft>
              <a:buClr>
                <a:srgbClr val="000000"/>
              </a:buClr>
              <a:buSzPts val="1400"/>
              <a:buAutoNum type="alphaLcPeriod"/>
            </a:pPr>
            <a:r>
              <a:rPr lang="en" sz="1400">
                <a:solidFill>
                  <a:srgbClr val="000000"/>
                </a:solidFill>
              </a:rPr>
              <a:t>There is not much variation in the covariance matrix, so we do not have enough evidence to conclude that sphericity is not being met </a:t>
            </a:r>
            <a:endParaRPr sz="1400">
              <a:solidFill>
                <a:srgbClr val="000000"/>
              </a:solidFill>
            </a:endParaRPr>
          </a:p>
          <a:p>
            <a:pPr indent="-317500" lvl="0" marL="457200" rtl="0" algn="l">
              <a:spcBef>
                <a:spcPts val="0"/>
              </a:spcBef>
              <a:spcAft>
                <a:spcPts val="0"/>
              </a:spcAft>
              <a:buClr>
                <a:srgbClr val="000000"/>
              </a:buClr>
              <a:buSzPts val="1400"/>
              <a:buAutoNum type="alphaLcPeriod"/>
            </a:pPr>
            <a:r>
              <a:rPr lang="en" sz="1400">
                <a:solidFill>
                  <a:srgbClr val="000000"/>
                </a:solidFill>
              </a:rPr>
              <a:t>The variances are not the same in each diagonal and off diagonal element, so difference scores between pairs will be the heterogeneous at population level </a:t>
            </a:r>
            <a:endParaRPr sz="1400">
              <a:solidFill>
                <a:srgbClr val="000000"/>
              </a:solidFill>
            </a:endParaRPr>
          </a:p>
          <a:p>
            <a:pPr indent="-317500" lvl="0" marL="457200" rtl="0" algn="l">
              <a:spcBef>
                <a:spcPts val="0"/>
              </a:spcBef>
              <a:spcAft>
                <a:spcPts val="0"/>
              </a:spcAft>
              <a:buClr>
                <a:srgbClr val="000000"/>
              </a:buClr>
              <a:buSzPts val="1400"/>
              <a:buAutoNum type="alphaLcPeriod"/>
            </a:pPr>
            <a:r>
              <a:rPr lang="en" sz="1400">
                <a:solidFill>
                  <a:srgbClr val="000000"/>
                </a:solidFill>
              </a:rPr>
              <a:t>The fact that compound symmetry is not present shows that sphericity is not violated</a:t>
            </a:r>
            <a:endParaRPr sz="1400">
              <a:solidFill>
                <a:srgbClr val="000000"/>
              </a:solidFill>
            </a:endParaRPr>
          </a:p>
          <a:p>
            <a:pPr indent="-317500" lvl="0" marL="457200" rtl="0" algn="l">
              <a:spcBef>
                <a:spcPts val="0"/>
              </a:spcBef>
              <a:spcAft>
                <a:spcPts val="0"/>
              </a:spcAft>
              <a:buClr>
                <a:srgbClr val="000000"/>
              </a:buClr>
              <a:buSzPts val="1400"/>
              <a:buAutoNum type="alphaLcPeriod"/>
            </a:pPr>
            <a:r>
              <a:rPr lang="en" sz="1400">
                <a:solidFill>
                  <a:srgbClr val="000000"/>
                </a:solidFill>
              </a:rPr>
              <a:t>The variances are not the same in each diagonal and off diagonal element, so difference scores between pairs will be the heterogeneous at sample  level </a:t>
            </a:r>
            <a:endParaRPr sz="1400">
              <a:solidFill>
                <a:srgbClr val="000000"/>
              </a:solidFill>
            </a:endParaRPr>
          </a:p>
          <a:p>
            <a:pPr indent="0" lvl="0" marL="0" rtl="0" algn="l">
              <a:spcBef>
                <a:spcPts val="1600"/>
              </a:spcBef>
              <a:spcAft>
                <a:spcPts val="1600"/>
              </a:spcAft>
              <a:buNone/>
            </a:pPr>
            <a:r>
              <a:t/>
            </a:r>
            <a:endParaRPr sz="1400"/>
          </a:p>
        </p:txBody>
      </p:sp>
      <p:pic>
        <p:nvPicPr>
          <p:cNvPr id="1060" name="Google Shape;1060;p177"/>
          <p:cNvPicPr preferRelativeResize="0"/>
          <p:nvPr/>
        </p:nvPicPr>
        <p:blipFill>
          <a:blip r:embed="rId3">
            <a:alphaModFix/>
          </a:blip>
          <a:stretch>
            <a:fillRect/>
          </a:stretch>
        </p:blipFill>
        <p:spPr>
          <a:xfrm>
            <a:off x="4571999" y="725675"/>
            <a:ext cx="4333148" cy="18460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Google Shape;1065;p178"/>
          <p:cNvSpPr txBox="1"/>
          <p:nvPr>
            <p:ph idx="1" type="body"/>
          </p:nvPr>
        </p:nvSpPr>
        <p:spPr>
          <a:xfrm>
            <a:off x="0" y="123750"/>
            <a:ext cx="45231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7. Which of the following is the most correct interpretation of the covariance matrix below? </a:t>
            </a:r>
            <a:endParaRPr sz="1400"/>
          </a:p>
          <a:p>
            <a:pPr indent="-317500" lvl="0" marL="457200" rtl="0" algn="l">
              <a:spcBef>
                <a:spcPts val="1600"/>
              </a:spcBef>
              <a:spcAft>
                <a:spcPts val="0"/>
              </a:spcAft>
              <a:buSzPts val="1400"/>
              <a:buAutoNum type="alphaLcPeriod"/>
            </a:pPr>
            <a:r>
              <a:rPr lang="en" sz="1400"/>
              <a:t>There is not much variation in the covariance matrix, so we do not have enough evidence to conclude that sphericity is not being met </a:t>
            </a:r>
            <a:endParaRPr sz="1400"/>
          </a:p>
          <a:p>
            <a:pPr indent="-317500" lvl="0" marL="457200" rtl="0" algn="l">
              <a:spcBef>
                <a:spcPts val="0"/>
              </a:spcBef>
              <a:spcAft>
                <a:spcPts val="0"/>
              </a:spcAft>
              <a:buClr>
                <a:srgbClr val="FF0000"/>
              </a:buClr>
              <a:buSzPts val="1400"/>
              <a:buAutoNum type="alphaLcPeriod"/>
            </a:pPr>
            <a:r>
              <a:rPr lang="en" sz="1400">
                <a:solidFill>
                  <a:srgbClr val="FF0000"/>
                </a:solidFill>
              </a:rPr>
              <a:t>The variances are not the same in each diagonal and off diagonal element, so difference scores between pairs will be the heterogeneous </a:t>
            </a:r>
            <a:r>
              <a:rPr lang="en" sz="1400">
                <a:solidFill>
                  <a:srgbClr val="FF0000"/>
                </a:solidFill>
              </a:rPr>
              <a:t>at population level </a:t>
            </a:r>
            <a:endParaRPr sz="1400">
              <a:solidFill>
                <a:srgbClr val="FF0000"/>
              </a:solidFill>
            </a:endParaRPr>
          </a:p>
          <a:p>
            <a:pPr indent="-317500" lvl="0" marL="457200" rtl="0" algn="l">
              <a:spcBef>
                <a:spcPts val="0"/>
              </a:spcBef>
              <a:spcAft>
                <a:spcPts val="0"/>
              </a:spcAft>
              <a:buSzPts val="1400"/>
              <a:buAutoNum type="alphaLcPeriod"/>
            </a:pPr>
            <a:r>
              <a:rPr lang="en" sz="1400"/>
              <a:t>The fact that compound symmetry is not present shows that sphericity is not violated</a:t>
            </a:r>
            <a:endParaRPr sz="1400"/>
          </a:p>
          <a:p>
            <a:pPr indent="-317500" lvl="0" marL="457200" rtl="0" algn="l">
              <a:spcBef>
                <a:spcPts val="0"/>
              </a:spcBef>
              <a:spcAft>
                <a:spcPts val="0"/>
              </a:spcAft>
              <a:buClr>
                <a:srgbClr val="000000"/>
              </a:buClr>
              <a:buSzPts val="1400"/>
              <a:buAutoNum type="alphaLcPeriod"/>
            </a:pPr>
            <a:r>
              <a:rPr lang="en" sz="1400">
                <a:solidFill>
                  <a:srgbClr val="000000"/>
                </a:solidFill>
              </a:rPr>
              <a:t>The variances are not the same in each diagonal and off diagonal element, so difference scores between pairs will be the heterogeneous at sample  level </a:t>
            </a:r>
            <a:endParaRPr sz="1400">
              <a:solidFill>
                <a:srgbClr val="000000"/>
              </a:solidFill>
            </a:endParaRPr>
          </a:p>
          <a:p>
            <a:pPr indent="0" lvl="0" marL="0" rtl="0" algn="l">
              <a:spcBef>
                <a:spcPts val="1600"/>
              </a:spcBef>
              <a:spcAft>
                <a:spcPts val="1600"/>
              </a:spcAft>
              <a:buNone/>
            </a:pPr>
            <a:r>
              <a:t/>
            </a:r>
            <a:endParaRPr sz="1400"/>
          </a:p>
        </p:txBody>
      </p:sp>
      <p:pic>
        <p:nvPicPr>
          <p:cNvPr id="1066" name="Google Shape;1066;p178"/>
          <p:cNvPicPr preferRelativeResize="0"/>
          <p:nvPr/>
        </p:nvPicPr>
        <p:blipFill>
          <a:blip r:embed="rId3">
            <a:alphaModFix/>
          </a:blip>
          <a:stretch>
            <a:fillRect/>
          </a:stretch>
        </p:blipFill>
        <p:spPr>
          <a:xfrm>
            <a:off x="4571999" y="725675"/>
            <a:ext cx="4333148" cy="1846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6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Basics of R: Dataframes</a:t>
            </a:r>
            <a:endParaRPr/>
          </a:p>
        </p:txBody>
      </p:sp>
      <p:sp>
        <p:nvSpPr>
          <p:cNvPr id="308" name="Google Shape;308;p6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Data-frames are variables combined together. </a:t>
            </a:r>
            <a:endParaRPr/>
          </a:p>
          <a:p>
            <a:pPr indent="0" lvl="0" marL="0" rtl="0" algn="l">
              <a:spcBef>
                <a:spcPts val="1600"/>
              </a:spcBef>
              <a:spcAft>
                <a:spcPts val="0"/>
              </a:spcAft>
              <a:buNone/>
            </a:pPr>
            <a:r>
              <a:rPr lang="en"/>
              <a:t>Data-frames can be conceptualised as a bunch of vectors mashed together into a dataset.</a:t>
            </a:r>
            <a:endParaRPr/>
          </a:p>
          <a:p>
            <a:pPr indent="0" lvl="0" marL="0" rtl="0" algn="l">
              <a:spcBef>
                <a:spcPts val="1600"/>
              </a:spcBef>
              <a:spcAft>
                <a:spcPts val="0"/>
              </a:spcAft>
              <a:buNone/>
            </a:pPr>
            <a:r>
              <a:rPr lang="en"/>
              <a:t>The $ can be used as an operator to select particular variables.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09" name="Google Shape;309;p62"/>
          <p:cNvPicPr preferRelativeResize="0"/>
          <p:nvPr/>
        </p:nvPicPr>
        <p:blipFill>
          <a:blip r:embed="rId3">
            <a:alphaModFix/>
          </a:blip>
          <a:stretch>
            <a:fillRect/>
          </a:stretch>
        </p:blipFill>
        <p:spPr>
          <a:xfrm>
            <a:off x="4844000" y="3260838"/>
            <a:ext cx="3429000" cy="771525"/>
          </a:xfrm>
          <a:prstGeom prst="rect">
            <a:avLst/>
          </a:prstGeom>
          <a:noFill/>
          <a:ln>
            <a:noFill/>
          </a:ln>
        </p:spPr>
      </p:pic>
      <p:pic>
        <p:nvPicPr>
          <p:cNvPr id="310" name="Google Shape;310;p62"/>
          <p:cNvPicPr preferRelativeResize="0"/>
          <p:nvPr/>
        </p:nvPicPr>
        <p:blipFill>
          <a:blip r:embed="rId4">
            <a:alphaModFix/>
          </a:blip>
          <a:stretch>
            <a:fillRect/>
          </a:stretch>
        </p:blipFill>
        <p:spPr>
          <a:xfrm>
            <a:off x="503163" y="3260838"/>
            <a:ext cx="3743325" cy="7905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0" name="Shape 1070"/>
        <p:cNvGrpSpPr/>
        <p:nvPr/>
      </p:nvGrpSpPr>
      <p:grpSpPr>
        <a:xfrm>
          <a:off x="0" y="0"/>
          <a:ext cx="0" cy="0"/>
          <a:chOff x="0" y="0"/>
          <a:chExt cx="0" cy="0"/>
        </a:xfrm>
      </p:grpSpPr>
      <p:sp>
        <p:nvSpPr>
          <p:cNvPr id="1071" name="Google Shape;1071;p179"/>
          <p:cNvSpPr txBox="1"/>
          <p:nvPr>
            <p:ph idx="1" type="body"/>
          </p:nvPr>
        </p:nvSpPr>
        <p:spPr>
          <a:xfrm>
            <a:off x="0" y="0"/>
            <a:ext cx="94143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 What is the best interpretation of the results below?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AutoNum type="alphaLcPeriod"/>
            </a:pPr>
            <a:r>
              <a:rPr lang="en"/>
              <a:t>Because p is so small, the data is not consistent with non-zero linear, quadratic, cubic and quartic rates of change over time. </a:t>
            </a:r>
            <a:endParaRPr/>
          </a:p>
          <a:p>
            <a:pPr indent="-342900" lvl="0" marL="457200" rtl="0" algn="l">
              <a:spcBef>
                <a:spcPts val="0"/>
              </a:spcBef>
              <a:spcAft>
                <a:spcPts val="0"/>
              </a:spcAft>
              <a:buSzPts val="1800"/>
              <a:buAutoNum type="alphaLcPeriod"/>
            </a:pPr>
            <a:r>
              <a:rPr lang="en"/>
              <a:t>The value of p is small enough to conclude that the data is consistent with non-zero quadratic and quartic rates of change over time. </a:t>
            </a:r>
            <a:endParaRPr/>
          </a:p>
          <a:p>
            <a:pPr indent="-342900" lvl="0" marL="457200" rtl="0" algn="l">
              <a:spcBef>
                <a:spcPts val="0"/>
              </a:spcBef>
              <a:spcAft>
                <a:spcPts val="0"/>
              </a:spcAft>
              <a:buSzPts val="1800"/>
              <a:buAutoNum type="alphaLcPeriod"/>
            </a:pPr>
            <a:r>
              <a:rPr lang="en"/>
              <a:t>We can not make any conclusion from this result because confidence interval is not provided</a:t>
            </a:r>
            <a:endParaRPr/>
          </a:p>
          <a:p>
            <a:pPr indent="-342900" lvl="0" marL="457200" rtl="0" algn="l">
              <a:spcBef>
                <a:spcPts val="0"/>
              </a:spcBef>
              <a:spcAft>
                <a:spcPts val="0"/>
              </a:spcAft>
              <a:buSzPts val="1800"/>
              <a:buAutoNum type="alphaLcPeriod"/>
            </a:pPr>
            <a:r>
              <a:rPr lang="en"/>
              <a:t>P values are very small, so there is enough evidence to suggest that our data is consistent with the non-zero linear, quadratic, cubic and quartic rates of change over time. </a:t>
            </a:r>
            <a:endParaRPr/>
          </a:p>
        </p:txBody>
      </p:sp>
      <p:pic>
        <p:nvPicPr>
          <p:cNvPr id="1072" name="Google Shape;1072;p179"/>
          <p:cNvPicPr preferRelativeResize="0"/>
          <p:nvPr/>
        </p:nvPicPr>
        <p:blipFill>
          <a:blip r:embed="rId3">
            <a:alphaModFix/>
          </a:blip>
          <a:stretch>
            <a:fillRect/>
          </a:stretch>
        </p:blipFill>
        <p:spPr>
          <a:xfrm>
            <a:off x="0" y="495275"/>
            <a:ext cx="9144000" cy="16287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180"/>
          <p:cNvSpPr txBox="1"/>
          <p:nvPr>
            <p:ph idx="1" type="body"/>
          </p:nvPr>
        </p:nvSpPr>
        <p:spPr>
          <a:xfrm>
            <a:off x="0" y="0"/>
            <a:ext cx="94143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 What is the best interpretation of the results below?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AutoNum type="alphaLcPeriod"/>
            </a:pPr>
            <a:r>
              <a:rPr lang="en"/>
              <a:t>Because p is so small, the data is not consistent with non-zero linear, quadratic, cubic and quartic rates of change over time. </a:t>
            </a:r>
            <a:endParaRPr/>
          </a:p>
          <a:p>
            <a:pPr indent="-342900" lvl="0" marL="457200" rtl="0" algn="l">
              <a:spcBef>
                <a:spcPts val="0"/>
              </a:spcBef>
              <a:spcAft>
                <a:spcPts val="0"/>
              </a:spcAft>
              <a:buSzPts val="1800"/>
              <a:buAutoNum type="alphaLcPeriod"/>
            </a:pPr>
            <a:r>
              <a:rPr lang="en"/>
              <a:t>The value of p is small enough to conclude that the data is consistent with non-zero quadratic and quartic rates of change over time. </a:t>
            </a:r>
            <a:endParaRPr/>
          </a:p>
          <a:p>
            <a:pPr indent="-342900" lvl="0" marL="457200" rtl="0" algn="l">
              <a:spcBef>
                <a:spcPts val="0"/>
              </a:spcBef>
              <a:spcAft>
                <a:spcPts val="0"/>
              </a:spcAft>
              <a:buSzPts val="1800"/>
              <a:buAutoNum type="alphaLcPeriod"/>
            </a:pPr>
            <a:r>
              <a:rPr lang="en"/>
              <a:t>We can not make any conclusion from this result because confidence interval is not provided</a:t>
            </a:r>
            <a:endParaRPr/>
          </a:p>
          <a:p>
            <a:pPr indent="-342900" lvl="0" marL="457200" rtl="0" algn="l">
              <a:spcBef>
                <a:spcPts val="0"/>
              </a:spcBef>
              <a:spcAft>
                <a:spcPts val="0"/>
              </a:spcAft>
              <a:buClr>
                <a:srgbClr val="FF0000"/>
              </a:buClr>
              <a:buSzPts val="1800"/>
              <a:buAutoNum type="alphaLcPeriod"/>
            </a:pPr>
            <a:r>
              <a:rPr lang="en">
                <a:solidFill>
                  <a:srgbClr val="FF0000"/>
                </a:solidFill>
              </a:rPr>
              <a:t>P values are very small, so there is enough evidence to suggest that our data is consistent with the non-zero linear, quadratic, cubic and quartic rates of change over time. </a:t>
            </a:r>
            <a:endParaRPr>
              <a:solidFill>
                <a:srgbClr val="FF0000"/>
              </a:solidFill>
            </a:endParaRPr>
          </a:p>
        </p:txBody>
      </p:sp>
      <p:pic>
        <p:nvPicPr>
          <p:cNvPr id="1078" name="Google Shape;1078;p180"/>
          <p:cNvPicPr preferRelativeResize="0"/>
          <p:nvPr/>
        </p:nvPicPr>
        <p:blipFill>
          <a:blip r:embed="rId3">
            <a:alphaModFix/>
          </a:blip>
          <a:stretch>
            <a:fillRect/>
          </a:stretch>
        </p:blipFill>
        <p:spPr>
          <a:xfrm>
            <a:off x="0" y="495275"/>
            <a:ext cx="9144000" cy="16287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2" name="Shape 1082"/>
        <p:cNvGrpSpPr/>
        <p:nvPr/>
      </p:nvGrpSpPr>
      <p:grpSpPr>
        <a:xfrm>
          <a:off x="0" y="0"/>
          <a:ext cx="0" cy="0"/>
          <a:chOff x="0" y="0"/>
          <a:chExt cx="0" cy="0"/>
        </a:xfrm>
      </p:grpSpPr>
      <p:sp>
        <p:nvSpPr>
          <p:cNvPr id="1083" name="Google Shape;1083;p181"/>
          <p:cNvSpPr txBox="1"/>
          <p:nvPr>
            <p:ph idx="1" type="body"/>
          </p:nvPr>
        </p:nvSpPr>
        <p:spPr>
          <a:xfrm>
            <a:off x="311700" y="344150"/>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 What is true about main effects and interaction effects in between group subject design? </a:t>
            </a:r>
            <a:endParaRPr/>
          </a:p>
          <a:p>
            <a:pPr indent="-342900" lvl="0" marL="457200" rtl="0" algn="l">
              <a:spcBef>
                <a:spcPts val="1600"/>
              </a:spcBef>
              <a:spcAft>
                <a:spcPts val="0"/>
              </a:spcAft>
              <a:buSzPts val="1800"/>
              <a:buAutoNum type="alphaLcPeriod"/>
            </a:pPr>
            <a:r>
              <a:rPr lang="en"/>
              <a:t>Interaction effects are the combination of all main effects. </a:t>
            </a:r>
            <a:endParaRPr/>
          </a:p>
          <a:p>
            <a:pPr indent="-342900" lvl="0" marL="457200" rtl="0" algn="l">
              <a:spcBef>
                <a:spcPts val="0"/>
              </a:spcBef>
              <a:spcAft>
                <a:spcPts val="0"/>
              </a:spcAft>
              <a:buSzPts val="1800"/>
              <a:buAutoNum type="alphaLcPeriod"/>
            </a:pPr>
            <a:r>
              <a:rPr lang="en"/>
              <a:t>Interaction effects are what’s left over after all the marginal effects are accounted for </a:t>
            </a:r>
            <a:endParaRPr/>
          </a:p>
          <a:p>
            <a:pPr indent="-342900" lvl="0" marL="457200" rtl="0" algn="l">
              <a:spcBef>
                <a:spcPts val="0"/>
              </a:spcBef>
              <a:spcAft>
                <a:spcPts val="0"/>
              </a:spcAft>
              <a:buSzPts val="1800"/>
              <a:buAutoNum type="alphaLcPeriod"/>
            </a:pPr>
            <a:r>
              <a:rPr lang="en"/>
              <a:t>While main effects are examined by using linear contrast weights, interaction effects are examined by using dummy coding. </a:t>
            </a:r>
            <a:endParaRPr/>
          </a:p>
          <a:p>
            <a:pPr indent="-342900" lvl="0" marL="457200" rtl="0" algn="l">
              <a:spcBef>
                <a:spcPts val="0"/>
              </a:spcBef>
              <a:spcAft>
                <a:spcPts val="0"/>
              </a:spcAft>
              <a:buSzPts val="1800"/>
              <a:buAutoNum type="alphaLcPeriod"/>
            </a:pPr>
            <a:r>
              <a:rPr lang="en"/>
              <a:t>Interaction effects are what’s left over after all the marginal effects and grand mean are accounted for </a:t>
            </a:r>
            <a:endParaRPr/>
          </a:p>
          <a:p>
            <a:pPr indent="0" lvl="0" marL="457200" rtl="0" algn="l">
              <a:spcBef>
                <a:spcPts val="1600"/>
              </a:spcBef>
              <a:spcAft>
                <a:spcPts val="160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182"/>
          <p:cNvSpPr txBox="1"/>
          <p:nvPr>
            <p:ph idx="1" type="body"/>
          </p:nvPr>
        </p:nvSpPr>
        <p:spPr>
          <a:xfrm>
            <a:off x="311700" y="344150"/>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 What is true about main effects and interaction effects in between group subject design? </a:t>
            </a:r>
            <a:endParaRPr/>
          </a:p>
          <a:p>
            <a:pPr indent="-342900" lvl="0" marL="457200" rtl="0" algn="l">
              <a:spcBef>
                <a:spcPts val="1600"/>
              </a:spcBef>
              <a:spcAft>
                <a:spcPts val="0"/>
              </a:spcAft>
              <a:buSzPts val="1800"/>
              <a:buAutoNum type="alphaLcPeriod"/>
            </a:pPr>
            <a:r>
              <a:rPr lang="en"/>
              <a:t>Interaction effects are the combination of all main effects. </a:t>
            </a:r>
            <a:endParaRPr/>
          </a:p>
          <a:p>
            <a:pPr indent="-342900" lvl="0" marL="457200" rtl="0" algn="l">
              <a:spcBef>
                <a:spcPts val="0"/>
              </a:spcBef>
              <a:spcAft>
                <a:spcPts val="0"/>
              </a:spcAft>
              <a:buSzPts val="1800"/>
              <a:buAutoNum type="alphaLcPeriod"/>
            </a:pPr>
            <a:r>
              <a:rPr lang="en"/>
              <a:t>Interaction effects are what’s left over after all the marginal effects are accounted for </a:t>
            </a:r>
            <a:endParaRPr/>
          </a:p>
          <a:p>
            <a:pPr indent="-342900" lvl="0" marL="457200" rtl="0" algn="l">
              <a:spcBef>
                <a:spcPts val="0"/>
              </a:spcBef>
              <a:spcAft>
                <a:spcPts val="0"/>
              </a:spcAft>
              <a:buSzPts val="1800"/>
              <a:buAutoNum type="alphaLcPeriod"/>
            </a:pPr>
            <a:r>
              <a:rPr lang="en"/>
              <a:t>While main effects are examined by using linear contrast weights, interaction effects are examined by using dummy coding. </a:t>
            </a:r>
            <a:endParaRPr/>
          </a:p>
          <a:p>
            <a:pPr indent="-342900" lvl="0" marL="457200" rtl="0" algn="l">
              <a:spcBef>
                <a:spcPts val="0"/>
              </a:spcBef>
              <a:spcAft>
                <a:spcPts val="0"/>
              </a:spcAft>
              <a:buClr>
                <a:srgbClr val="FF0000"/>
              </a:buClr>
              <a:buSzPts val="1800"/>
              <a:buAutoNum type="alphaLcPeriod"/>
            </a:pPr>
            <a:r>
              <a:rPr lang="en">
                <a:solidFill>
                  <a:srgbClr val="FF0000"/>
                </a:solidFill>
              </a:rPr>
              <a:t>Interaction effects are what’s left over after all the marginal effects and grand mean are accounted for </a:t>
            </a:r>
            <a:endParaRPr>
              <a:solidFill>
                <a:srgbClr val="FF0000"/>
              </a:solidFill>
            </a:endParaRPr>
          </a:p>
          <a:p>
            <a:pPr indent="0" lvl="0" marL="457200" rtl="0" algn="l">
              <a:spcBef>
                <a:spcPts val="1600"/>
              </a:spcBef>
              <a:spcAft>
                <a:spcPts val="160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183"/>
          <p:cNvSpPr txBox="1"/>
          <p:nvPr>
            <p:ph idx="1" type="body"/>
          </p:nvPr>
        </p:nvSpPr>
        <p:spPr>
          <a:xfrm>
            <a:off x="311700" y="344150"/>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Given that marginal means and grand means are 40 and 10 respectively, calculate marginal effect. </a:t>
            </a:r>
            <a:endParaRPr/>
          </a:p>
          <a:p>
            <a:pPr indent="-342900" lvl="0" marL="457200" rtl="0" algn="l">
              <a:spcBef>
                <a:spcPts val="1600"/>
              </a:spcBef>
              <a:spcAft>
                <a:spcPts val="0"/>
              </a:spcAft>
              <a:buSzPts val="1800"/>
              <a:buAutoNum type="alphaLcPeriod"/>
            </a:pPr>
            <a:r>
              <a:rPr lang="en"/>
              <a:t>4</a:t>
            </a:r>
            <a:endParaRPr/>
          </a:p>
          <a:p>
            <a:pPr indent="-342900" lvl="0" marL="457200" rtl="0" algn="l">
              <a:spcBef>
                <a:spcPts val="0"/>
              </a:spcBef>
              <a:spcAft>
                <a:spcPts val="0"/>
              </a:spcAft>
              <a:buSzPts val="1800"/>
              <a:buAutoNum type="alphaLcPeriod"/>
            </a:pPr>
            <a:r>
              <a:rPr lang="en"/>
              <a:t>-30</a:t>
            </a:r>
            <a:endParaRPr/>
          </a:p>
          <a:p>
            <a:pPr indent="-342900" lvl="0" marL="457200" rtl="0" algn="l">
              <a:spcBef>
                <a:spcPts val="0"/>
              </a:spcBef>
              <a:spcAft>
                <a:spcPts val="0"/>
              </a:spcAft>
              <a:buSzPts val="1800"/>
              <a:buAutoNum type="alphaLcPeriod"/>
            </a:pPr>
            <a:r>
              <a:rPr lang="en"/>
              <a:t>30 </a:t>
            </a:r>
            <a:endParaRPr/>
          </a:p>
          <a:p>
            <a:pPr indent="-342900" lvl="0" marL="457200" rtl="0" algn="l">
              <a:spcBef>
                <a:spcPts val="0"/>
              </a:spcBef>
              <a:spcAft>
                <a:spcPts val="0"/>
              </a:spcAft>
              <a:buSzPts val="1800"/>
              <a:buAutoNum type="alphaLcPeriod"/>
            </a:pPr>
            <a:r>
              <a:rPr lang="en"/>
              <a:t>25</a:t>
            </a:r>
            <a:endParaRPr/>
          </a:p>
          <a:p>
            <a:pPr indent="0" lvl="0" marL="0" rtl="0" algn="l">
              <a:spcBef>
                <a:spcPts val="1600"/>
              </a:spcBef>
              <a:spcAft>
                <a:spcPts val="160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sp>
        <p:nvSpPr>
          <p:cNvPr id="1098" name="Google Shape;1098;p184"/>
          <p:cNvSpPr txBox="1"/>
          <p:nvPr>
            <p:ph idx="1" type="body"/>
          </p:nvPr>
        </p:nvSpPr>
        <p:spPr>
          <a:xfrm>
            <a:off x="311700" y="344150"/>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Given that marginal means and grand means are 40 and 10 respectively, calculate marginal effect. </a:t>
            </a:r>
            <a:endParaRPr/>
          </a:p>
          <a:p>
            <a:pPr indent="-342900" lvl="0" marL="457200" rtl="0" algn="l">
              <a:spcBef>
                <a:spcPts val="1600"/>
              </a:spcBef>
              <a:spcAft>
                <a:spcPts val="0"/>
              </a:spcAft>
              <a:buSzPts val="1800"/>
              <a:buAutoNum type="alphaLcPeriod"/>
            </a:pPr>
            <a:r>
              <a:rPr lang="en"/>
              <a:t>4</a:t>
            </a:r>
            <a:endParaRPr/>
          </a:p>
          <a:p>
            <a:pPr indent="-342900" lvl="0" marL="457200" rtl="0" algn="l">
              <a:spcBef>
                <a:spcPts val="0"/>
              </a:spcBef>
              <a:spcAft>
                <a:spcPts val="0"/>
              </a:spcAft>
              <a:buSzPts val="1800"/>
              <a:buAutoNum type="alphaLcPeriod"/>
            </a:pPr>
            <a:r>
              <a:rPr lang="en"/>
              <a:t>-30</a:t>
            </a:r>
            <a:endParaRPr/>
          </a:p>
          <a:p>
            <a:pPr indent="-342900" lvl="0" marL="457200" rtl="0" algn="l">
              <a:spcBef>
                <a:spcPts val="0"/>
              </a:spcBef>
              <a:spcAft>
                <a:spcPts val="0"/>
              </a:spcAft>
              <a:buClr>
                <a:srgbClr val="FF0000"/>
              </a:buClr>
              <a:buSzPts val="1800"/>
              <a:buAutoNum type="alphaLcPeriod"/>
            </a:pPr>
            <a:r>
              <a:rPr lang="en">
                <a:solidFill>
                  <a:srgbClr val="FF0000"/>
                </a:solidFill>
              </a:rPr>
              <a:t>30 </a:t>
            </a:r>
            <a:endParaRPr>
              <a:solidFill>
                <a:srgbClr val="FF0000"/>
              </a:solidFill>
            </a:endParaRPr>
          </a:p>
          <a:p>
            <a:pPr indent="-342900" lvl="0" marL="457200" rtl="0" algn="l">
              <a:spcBef>
                <a:spcPts val="0"/>
              </a:spcBef>
              <a:spcAft>
                <a:spcPts val="0"/>
              </a:spcAft>
              <a:buSzPts val="1800"/>
              <a:buAutoNum type="alphaLcPeriod"/>
            </a:pPr>
            <a:r>
              <a:rPr lang="en"/>
              <a:t>25</a:t>
            </a:r>
            <a:endParaRPr/>
          </a:p>
          <a:p>
            <a:pPr indent="0" lvl="0" marL="0" rtl="0" algn="l">
              <a:spcBef>
                <a:spcPts val="1600"/>
              </a:spcBef>
              <a:spcAft>
                <a:spcPts val="160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Google Shape;1103;p185"/>
          <p:cNvSpPr txBox="1"/>
          <p:nvPr>
            <p:ph idx="1" type="body"/>
          </p:nvPr>
        </p:nvSpPr>
        <p:spPr>
          <a:xfrm>
            <a:off x="311700" y="344150"/>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 Which of the following is most correct? </a:t>
            </a:r>
            <a:endParaRPr/>
          </a:p>
          <a:p>
            <a:pPr indent="-342900" lvl="0" marL="457200" rtl="0" algn="l">
              <a:spcBef>
                <a:spcPts val="1600"/>
              </a:spcBef>
              <a:spcAft>
                <a:spcPts val="0"/>
              </a:spcAft>
              <a:buSzPts val="1800"/>
              <a:buAutoNum type="alphaLcPeriod"/>
            </a:pPr>
            <a:r>
              <a:rPr lang="en"/>
              <a:t>Planned comparison weights for main effects and interaction effects should sum up to zero </a:t>
            </a:r>
            <a:endParaRPr/>
          </a:p>
          <a:p>
            <a:pPr indent="-342900" lvl="0" marL="457200" rtl="0" algn="l">
              <a:spcBef>
                <a:spcPts val="0"/>
              </a:spcBef>
              <a:spcAft>
                <a:spcPts val="0"/>
              </a:spcAft>
              <a:buSzPts val="1800"/>
              <a:buAutoNum type="alphaLcPeriod"/>
            </a:pPr>
            <a:r>
              <a:rPr lang="en"/>
              <a:t>Planned comparison weights for main effects and interaction effects do necessarily sum up to zero </a:t>
            </a:r>
            <a:endParaRPr/>
          </a:p>
          <a:p>
            <a:pPr indent="-342900" lvl="0" marL="457200" rtl="0" algn="l">
              <a:spcBef>
                <a:spcPts val="0"/>
              </a:spcBef>
              <a:spcAft>
                <a:spcPts val="0"/>
              </a:spcAft>
              <a:buSzPts val="1800"/>
              <a:buAutoNum type="alphaLcPeriod"/>
            </a:pPr>
            <a:r>
              <a:rPr lang="en"/>
              <a:t> Planned comparison weights for main effects and interaction effects should be orthogonal </a:t>
            </a:r>
            <a:endParaRPr/>
          </a:p>
          <a:p>
            <a:pPr indent="-342900" lvl="0" marL="457200" rtl="0" algn="l">
              <a:spcBef>
                <a:spcPts val="0"/>
              </a:spcBef>
              <a:spcAft>
                <a:spcPts val="0"/>
              </a:spcAft>
              <a:buSzPts val="1800"/>
              <a:buAutoNum type="alphaLcPeriod"/>
            </a:pPr>
            <a:r>
              <a:rPr lang="en"/>
              <a:t> Planned comparison weights for main effects sum up to 1 while those for interaction effects should sum up to zero.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Google Shape;1108;p186"/>
          <p:cNvSpPr txBox="1"/>
          <p:nvPr>
            <p:ph idx="1" type="body"/>
          </p:nvPr>
        </p:nvSpPr>
        <p:spPr>
          <a:xfrm>
            <a:off x="311700" y="344150"/>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 Which of the following is most correct? </a:t>
            </a:r>
            <a:endParaRPr/>
          </a:p>
          <a:p>
            <a:pPr indent="-342900" lvl="0" marL="457200" rtl="0" algn="l">
              <a:spcBef>
                <a:spcPts val="1600"/>
              </a:spcBef>
              <a:spcAft>
                <a:spcPts val="0"/>
              </a:spcAft>
              <a:buClr>
                <a:srgbClr val="FF0000"/>
              </a:buClr>
              <a:buSzPts val="1800"/>
              <a:buAutoNum type="alphaLcPeriod"/>
            </a:pPr>
            <a:r>
              <a:rPr lang="en">
                <a:solidFill>
                  <a:srgbClr val="FF0000"/>
                </a:solidFill>
              </a:rPr>
              <a:t>Planned comparison weights for main effects and interaction effects should sum up to zero </a:t>
            </a:r>
            <a:endParaRPr>
              <a:solidFill>
                <a:srgbClr val="FF0000"/>
              </a:solidFill>
            </a:endParaRPr>
          </a:p>
          <a:p>
            <a:pPr indent="-342900" lvl="0" marL="457200" rtl="0" algn="l">
              <a:spcBef>
                <a:spcPts val="0"/>
              </a:spcBef>
              <a:spcAft>
                <a:spcPts val="0"/>
              </a:spcAft>
              <a:buSzPts val="1800"/>
              <a:buAutoNum type="alphaLcPeriod"/>
            </a:pPr>
            <a:r>
              <a:rPr lang="en"/>
              <a:t>Planned comparison weights for main effects and interaction effects do necessarily sum up to zero </a:t>
            </a:r>
            <a:endParaRPr/>
          </a:p>
          <a:p>
            <a:pPr indent="-342900" lvl="0" marL="457200" rtl="0" algn="l">
              <a:spcBef>
                <a:spcPts val="0"/>
              </a:spcBef>
              <a:spcAft>
                <a:spcPts val="0"/>
              </a:spcAft>
              <a:buSzPts val="1800"/>
              <a:buAutoNum type="alphaLcPeriod"/>
            </a:pPr>
            <a:r>
              <a:rPr lang="en"/>
              <a:t> Planned comparison weights for main effects and interaction effects should be orthogonal </a:t>
            </a:r>
            <a:endParaRPr/>
          </a:p>
          <a:p>
            <a:pPr indent="-342900" lvl="0" marL="457200" rtl="0" algn="l">
              <a:spcBef>
                <a:spcPts val="0"/>
              </a:spcBef>
              <a:spcAft>
                <a:spcPts val="0"/>
              </a:spcAft>
              <a:buSzPts val="1800"/>
              <a:buAutoNum type="alphaLcPeriod"/>
            </a:pPr>
            <a:r>
              <a:rPr lang="en"/>
              <a:t> Planned comparison weights for main effects sum up to 1 while those for interaction effects should sum up to zero.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sp>
        <p:nvSpPr>
          <p:cNvPr id="1113" name="Google Shape;1113;p187"/>
          <p:cNvSpPr txBox="1"/>
          <p:nvPr>
            <p:ph idx="1" type="body"/>
          </p:nvPr>
        </p:nvSpPr>
        <p:spPr>
          <a:xfrm>
            <a:off x="311700" y="344150"/>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If factor A has planned contrast (-2,+1,+1) and Factor B has planned contrast (2,-2), what are corresponding weights of contrast for interaction effect? </a:t>
            </a:r>
            <a:endParaRPr/>
          </a:p>
          <a:p>
            <a:pPr indent="-342900" lvl="0" marL="457200" rtl="0" algn="l">
              <a:spcBef>
                <a:spcPts val="1600"/>
              </a:spcBef>
              <a:spcAft>
                <a:spcPts val="0"/>
              </a:spcAft>
              <a:buSzPts val="1800"/>
              <a:buAutoNum type="alphaLcPeriod"/>
            </a:pPr>
            <a:r>
              <a:rPr lang="en"/>
              <a:t>(-4,2,-2,4,-2,-2)</a:t>
            </a:r>
            <a:endParaRPr/>
          </a:p>
          <a:p>
            <a:pPr indent="-342900" lvl="0" marL="457200" rtl="0" algn="l">
              <a:spcBef>
                <a:spcPts val="0"/>
              </a:spcBef>
              <a:spcAft>
                <a:spcPts val="0"/>
              </a:spcAft>
              <a:buSzPts val="1800"/>
              <a:buAutoNum type="alphaLcPeriod"/>
            </a:pPr>
            <a:r>
              <a:rPr lang="en"/>
              <a:t>(4,-2,-2,4,-2,-2)</a:t>
            </a:r>
            <a:endParaRPr/>
          </a:p>
          <a:p>
            <a:pPr indent="-342900" lvl="0" marL="457200" rtl="0" algn="l">
              <a:spcBef>
                <a:spcPts val="0"/>
              </a:spcBef>
              <a:spcAft>
                <a:spcPts val="0"/>
              </a:spcAft>
              <a:buSzPts val="1800"/>
              <a:buAutoNum type="alphaLcPeriod"/>
            </a:pPr>
            <a:r>
              <a:rPr lang="en"/>
              <a:t>(-4,2,2,4,-2,-2)</a:t>
            </a:r>
            <a:endParaRPr/>
          </a:p>
          <a:p>
            <a:pPr indent="-342900" lvl="0" marL="457200" rtl="0" algn="l">
              <a:spcBef>
                <a:spcPts val="0"/>
              </a:spcBef>
              <a:spcAft>
                <a:spcPts val="0"/>
              </a:spcAft>
              <a:buSzPts val="1800"/>
              <a:buAutoNum type="alphaLcPeriod"/>
            </a:pPr>
            <a:r>
              <a:rPr lang="en"/>
              <a:t>(-4,2,-2,-4,2,2)</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188"/>
          <p:cNvSpPr txBox="1"/>
          <p:nvPr>
            <p:ph idx="1" type="body"/>
          </p:nvPr>
        </p:nvSpPr>
        <p:spPr>
          <a:xfrm>
            <a:off x="311700" y="344150"/>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If factor A has planned contrast (-2,+1,+1) and Factor B has planned contrast (2,-2), what are corresponding weights of contrast for interaction effect? </a:t>
            </a:r>
            <a:endParaRPr/>
          </a:p>
          <a:p>
            <a:pPr indent="-342900" lvl="0" marL="457200" rtl="0" algn="l">
              <a:spcBef>
                <a:spcPts val="1600"/>
              </a:spcBef>
              <a:spcAft>
                <a:spcPts val="0"/>
              </a:spcAft>
              <a:buSzPts val="1800"/>
              <a:buAutoNum type="alphaLcPeriod"/>
            </a:pPr>
            <a:r>
              <a:rPr lang="en"/>
              <a:t>(-4,2,-2,4,-2,-2)</a:t>
            </a:r>
            <a:endParaRPr/>
          </a:p>
          <a:p>
            <a:pPr indent="-342900" lvl="0" marL="457200" rtl="0" algn="l">
              <a:spcBef>
                <a:spcPts val="0"/>
              </a:spcBef>
              <a:spcAft>
                <a:spcPts val="0"/>
              </a:spcAft>
              <a:buSzPts val="1800"/>
              <a:buAutoNum type="alphaLcPeriod"/>
            </a:pPr>
            <a:r>
              <a:rPr lang="en"/>
              <a:t>(4,-2,-2,4,-2,-2)</a:t>
            </a:r>
            <a:endParaRPr/>
          </a:p>
          <a:p>
            <a:pPr indent="-342900" lvl="0" marL="457200" rtl="0" algn="l">
              <a:spcBef>
                <a:spcPts val="0"/>
              </a:spcBef>
              <a:spcAft>
                <a:spcPts val="0"/>
              </a:spcAft>
              <a:buClr>
                <a:srgbClr val="FF0000"/>
              </a:buClr>
              <a:buSzPts val="1800"/>
              <a:buAutoNum type="alphaLcPeriod"/>
            </a:pPr>
            <a:r>
              <a:rPr lang="en">
                <a:solidFill>
                  <a:srgbClr val="FF0000"/>
                </a:solidFill>
              </a:rPr>
              <a:t>(-4,2,2,4,-2,-2)</a:t>
            </a:r>
            <a:endParaRPr>
              <a:solidFill>
                <a:srgbClr val="FF0000"/>
              </a:solidFill>
            </a:endParaRPr>
          </a:p>
          <a:p>
            <a:pPr indent="-342900" lvl="0" marL="457200" rtl="0" algn="l">
              <a:spcBef>
                <a:spcPts val="0"/>
              </a:spcBef>
              <a:spcAft>
                <a:spcPts val="0"/>
              </a:spcAft>
              <a:buSzPts val="1800"/>
              <a:buAutoNum type="alphaLcPeriod"/>
            </a:pPr>
            <a:r>
              <a:rPr lang="en"/>
              <a:t>(-4,2,-2,-4,2,2)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6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SidebaR: Documentation</a:t>
            </a:r>
            <a:endParaRPr/>
          </a:p>
        </p:txBody>
      </p:sp>
      <p:sp>
        <p:nvSpPr>
          <p:cNvPr id="316" name="Google Shape;316;p6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Wise words from the amazing Danielle Navarro:</a:t>
            </a:r>
            <a:endParaRPr/>
          </a:p>
          <a:p>
            <a:pPr indent="0" lvl="0" marL="0" rtl="0" algn="l">
              <a:spcBef>
                <a:spcPts val="1600"/>
              </a:spcBef>
              <a:spcAft>
                <a:spcPts val="0"/>
              </a:spcAft>
              <a:buNone/>
            </a:pPr>
            <a:r>
              <a:rPr lang="en"/>
              <a:t>“Your worst enemy is you 6 months from now.”</a:t>
            </a:r>
            <a:endParaRPr/>
          </a:p>
          <a:p>
            <a:pPr indent="0" lvl="0" marL="0" rtl="0" algn="l">
              <a:spcBef>
                <a:spcPts val="1600"/>
              </a:spcBef>
              <a:spcAft>
                <a:spcPts val="0"/>
              </a:spcAft>
              <a:buNone/>
            </a:pPr>
            <a:r>
              <a:rPr lang="en"/>
              <a:t>Or in my case, probably 6 days from now. </a:t>
            </a:r>
            <a:endParaRPr/>
          </a:p>
          <a:p>
            <a:pPr indent="0" lvl="0" marL="0" rtl="0" algn="l">
              <a:spcBef>
                <a:spcPts val="1600"/>
              </a:spcBef>
              <a:spcAft>
                <a:spcPts val="0"/>
              </a:spcAft>
              <a:buNone/>
            </a:pPr>
            <a:r>
              <a:rPr lang="en"/>
              <a:t>Documentation to describe what portions of your script do (with the #) will SAVE YOUR SANITY. </a:t>
            </a:r>
            <a:endParaRPr/>
          </a:p>
          <a:p>
            <a:pPr indent="0" lvl="0" marL="0" rtl="0" algn="l">
              <a:spcBef>
                <a:spcPts val="1600"/>
              </a:spcBef>
              <a:spcAft>
                <a:spcPts val="0"/>
              </a:spcAft>
              <a:buNone/>
            </a:pPr>
            <a:r>
              <a:rPr lang="en"/>
              <a:t>R ignores everything after the #, so use it away!</a:t>
            </a:r>
            <a:endParaRPr/>
          </a:p>
          <a:p>
            <a:pPr indent="0" lvl="0" marL="0" rtl="0" algn="l">
              <a:spcBef>
                <a:spcPts val="1600"/>
              </a:spcBef>
              <a:spcAft>
                <a:spcPts val="1600"/>
              </a:spcAft>
              <a:buNone/>
            </a:pPr>
            <a:r>
              <a:rPr lang="en"/>
              <a:t>You could also use R markdown for more intensive documentation.</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2" name="Shape 1122"/>
        <p:cNvGrpSpPr/>
        <p:nvPr/>
      </p:nvGrpSpPr>
      <p:grpSpPr>
        <a:xfrm>
          <a:off x="0" y="0"/>
          <a:ext cx="0" cy="0"/>
          <a:chOff x="0" y="0"/>
          <a:chExt cx="0" cy="0"/>
        </a:xfrm>
      </p:grpSpPr>
      <p:sp>
        <p:nvSpPr>
          <p:cNvPr id="1123" name="Google Shape;1123;p18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PSYCHOLOGICAL</a:t>
            </a:r>
            <a:endParaRPr/>
          </a:p>
          <a:p>
            <a:pPr indent="0" lvl="0" marL="0" rtl="0" algn="ctr">
              <a:spcBef>
                <a:spcPts val="0"/>
              </a:spcBef>
              <a:spcAft>
                <a:spcPts val="0"/>
              </a:spcAft>
              <a:buNone/>
            </a:pPr>
            <a:r>
              <a:rPr lang="en"/>
              <a:t>ASSESSMENT</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90"/>
          <p:cNvSpPr txBox="1"/>
          <p:nvPr>
            <p:ph idx="1" type="body"/>
          </p:nvPr>
        </p:nvSpPr>
        <p:spPr>
          <a:xfrm>
            <a:off x="361350" y="323275"/>
            <a:ext cx="8236200" cy="45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Times New Roman"/>
                <a:ea typeface="Times New Roman"/>
                <a:cs typeface="Times New Roman"/>
                <a:sym typeface="Times New Roman"/>
              </a:rPr>
              <a:t>Which is not an assumption of Classical test theory?</a:t>
            </a:r>
            <a:endParaRPr sz="3000">
              <a:solidFill>
                <a:srgbClr val="FFFFFF"/>
              </a:solidFill>
              <a:latin typeface="Times New Roman"/>
              <a:ea typeface="Times New Roman"/>
              <a:cs typeface="Times New Roman"/>
              <a:sym typeface="Times New Roman"/>
            </a:endParaRPr>
          </a:p>
          <a:p>
            <a:pPr indent="-419100" lvl="0" marL="457200" rtl="0" algn="l">
              <a:spcBef>
                <a:spcPts val="160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expected value of the error equals to 0</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2𝐶𝑜𝑣(𝜏, 𝜖) = 0</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errors associate with each other</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expected mean of observed scores = expected mean of true scores</a:t>
            </a:r>
            <a:endParaRPr sz="3000">
              <a:solidFill>
                <a:srgbClr val="FFFFFF"/>
              </a:solidFill>
              <a:latin typeface="Times New Roman"/>
              <a:ea typeface="Times New Roman"/>
              <a:cs typeface="Times New Roman"/>
              <a:sym typeface="Times New Roman"/>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2" name="Shape 1132"/>
        <p:cNvGrpSpPr/>
        <p:nvPr/>
      </p:nvGrpSpPr>
      <p:grpSpPr>
        <a:xfrm>
          <a:off x="0" y="0"/>
          <a:ext cx="0" cy="0"/>
          <a:chOff x="0" y="0"/>
          <a:chExt cx="0" cy="0"/>
        </a:xfrm>
      </p:grpSpPr>
      <p:sp>
        <p:nvSpPr>
          <p:cNvPr id="1133" name="Google Shape;1133;p191"/>
          <p:cNvSpPr txBox="1"/>
          <p:nvPr>
            <p:ph idx="1" type="body"/>
          </p:nvPr>
        </p:nvSpPr>
        <p:spPr>
          <a:xfrm>
            <a:off x="361350" y="323275"/>
            <a:ext cx="8236200" cy="45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Times New Roman"/>
                <a:ea typeface="Times New Roman"/>
                <a:cs typeface="Times New Roman"/>
                <a:sym typeface="Times New Roman"/>
              </a:rPr>
              <a:t>Which is not an assumption of Classical test theory?</a:t>
            </a:r>
            <a:endParaRPr sz="3000">
              <a:solidFill>
                <a:srgbClr val="FFFFFF"/>
              </a:solidFill>
              <a:latin typeface="Times New Roman"/>
              <a:ea typeface="Times New Roman"/>
              <a:cs typeface="Times New Roman"/>
              <a:sym typeface="Times New Roman"/>
            </a:endParaRPr>
          </a:p>
          <a:p>
            <a:pPr indent="-419100" lvl="0" marL="457200" rtl="0" algn="l">
              <a:spcBef>
                <a:spcPts val="160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expected value of the error equals to 0</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2𝐶𝑜𝑣(𝜏, 𝜖) = 0</a:t>
            </a:r>
            <a:endParaRPr sz="3000">
              <a:solidFill>
                <a:srgbClr val="FFFFFF"/>
              </a:solidFill>
              <a:latin typeface="Times New Roman"/>
              <a:ea typeface="Times New Roman"/>
              <a:cs typeface="Times New Roman"/>
              <a:sym typeface="Times New Roman"/>
            </a:endParaRPr>
          </a:p>
          <a:p>
            <a:pPr indent="-419100" lvl="1" marL="914400" rtl="0" algn="l">
              <a:spcBef>
                <a:spcPts val="0"/>
              </a:spcBef>
              <a:spcAft>
                <a:spcPts val="0"/>
              </a:spcAft>
              <a:buClr>
                <a:srgbClr val="FFFFFF"/>
              </a:buClr>
              <a:buSzPts val="3000"/>
              <a:buFont typeface="Times New Roman"/>
              <a:buAutoNum type="romanLcPeriod"/>
            </a:pPr>
            <a:r>
              <a:rPr lang="en" sz="3000">
                <a:solidFill>
                  <a:srgbClr val="FFFFFF"/>
                </a:solidFill>
                <a:latin typeface="Times New Roman"/>
                <a:ea typeface="Times New Roman"/>
                <a:cs typeface="Times New Roman"/>
                <a:sym typeface="Times New Roman"/>
              </a:rPr>
              <a:t>errors do not correlate with true scores</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BF9000"/>
              </a:buClr>
              <a:buSzPts val="3000"/>
              <a:buFont typeface="Times New Roman"/>
              <a:buAutoNum type="alphaLcPeriod"/>
            </a:pPr>
            <a:r>
              <a:rPr lang="en" sz="3000">
                <a:solidFill>
                  <a:srgbClr val="BF9000"/>
                </a:solidFill>
                <a:latin typeface="Times New Roman"/>
                <a:ea typeface="Times New Roman"/>
                <a:cs typeface="Times New Roman"/>
                <a:sym typeface="Times New Roman"/>
              </a:rPr>
              <a:t>errors associate with each other</a:t>
            </a:r>
            <a:endParaRPr sz="3000">
              <a:solidFill>
                <a:srgbClr val="BF9000"/>
              </a:solidFill>
              <a:latin typeface="Times New Roman"/>
              <a:ea typeface="Times New Roman"/>
              <a:cs typeface="Times New Roman"/>
              <a:sym typeface="Times New Roman"/>
            </a:endParaRPr>
          </a:p>
          <a:p>
            <a:pPr indent="-419100" lvl="1" marL="914400" rtl="0" algn="l">
              <a:spcBef>
                <a:spcPts val="0"/>
              </a:spcBef>
              <a:spcAft>
                <a:spcPts val="0"/>
              </a:spcAft>
              <a:buClr>
                <a:srgbClr val="FFFFFF"/>
              </a:buClr>
              <a:buSzPts val="3000"/>
              <a:buFont typeface="Times New Roman"/>
              <a:buAutoNum type="romanLcPeriod"/>
            </a:pPr>
            <a:r>
              <a:rPr lang="en" sz="3000">
                <a:solidFill>
                  <a:srgbClr val="FFFFFF"/>
                </a:solidFill>
                <a:latin typeface="Times New Roman"/>
                <a:ea typeface="Times New Roman"/>
                <a:cs typeface="Times New Roman"/>
                <a:sym typeface="Times New Roman"/>
              </a:rPr>
              <a:t>errors do not correlate with each other</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Expected mean of observed scores = expected mean of true scores</a:t>
            </a:r>
            <a:endParaRPr sz="3000">
              <a:solidFill>
                <a:srgbClr val="FFFFFF"/>
              </a:solidFill>
              <a:latin typeface="Times New Roman"/>
              <a:ea typeface="Times New Roman"/>
              <a:cs typeface="Times New Roman"/>
              <a:sym typeface="Times New Roman"/>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192"/>
          <p:cNvSpPr txBox="1"/>
          <p:nvPr>
            <p:ph idx="1" type="body"/>
          </p:nvPr>
        </p:nvSpPr>
        <p:spPr>
          <a:xfrm>
            <a:off x="361350" y="323275"/>
            <a:ext cx="8236200" cy="45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Times New Roman"/>
                <a:ea typeface="Times New Roman"/>
                <a:cs typeface="Times New Roman"/>
                <a:sym typeface="Times New Roman"/>
              </a:rPr>
              <a:t>As the degree of reliability increases, </a:t>
            </a:r>
            <a:endParaRPr sz="3000">
              <a:solidFill>
                <a:srgbClr val="FFFFFF"/>
              </a:solidFill>
              <a:latin typeface="Times New Roman"/>
              <a:ea typeface="Times New Roman"/>
              <a:cs typeface="Times New Roman"/>
              <a:sym typeface="Times New Roman"/>
            </a:endParaRPr>
          </a:p>
          <a:p>
            <a:pPr indent="-419100" lvl="0" marL="457200" rtl="0" algn="l">
              <a:spcBef>
                <a:spcPts val="160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error variance increases</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variance of observed scores increases</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variance of observed scores decreases</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none of the above</a:t>
            </a:r>
            <a:endParaRPr sz="3000">
              <a:solidFill>
                <a:srgbClr val="FFFFFF"/>
              </a:solidFill>
              <a:latin typeface="Times New Roman"/>
              <a:ea typeface="Times New Roman"/>
              <a:cs typeface="Times New Roman"/>
              <a:sym typeface="Times New Roman"/>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Google Shape;1143;p193"/>
          <p:cNvSpPr txBox="1"/>
          <p:nvPr>
            <p:ph idx="1" type="body"/>
          </p:nvPr>
        </p:nvSpPr>
        <p:spPr>
          <a:xfrm>
            <a:off x="361350" y="323275"/>
            <a:ext cx="8236200" cy="45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Times New Roman"/>
                <a:ea typeface="Times New Roman"/>
                <a:cs typeface="Times New Roman"/>
                <a:sym typeface="Times New Roman"/>
              </a:rPr>
              <a:t>As the degree of reliability increases, </a:t>
            </a:r>
            <a:endParaRPr sz="3000">
              <a:solidFill>
                <a:srgbClr val="FFFFFF"/>
              </a:solidFill>
              <a:latin typeface="Times New Roman"/>
              <a:ea typeface="Times New Roman"/>
              <a:cs typeface="Times New Roman"/>
              <a:sym typeface="Times New Roman"/>
            </a:endParaRPr>
          </a:p>
          <a:p>
            <a:pPr indent="-419100" lvl="0" marL="457200" rtl="0" algn="l">
              <a:spcBef>
                <a:spcPts val="160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error variance increases</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variance of observed scores increases</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BF9000"/>
              </a:buClr>
              <a:buSzPts val="3000"/>
              <a:buFont typeface="Times New Roman"/>
              <a:buAutoNum type="alphaLcPeriod"/>
            </a:pPr>
            <a:r>
              <a:rPr lang="en" sz="3000">
                <a:solidFill>
                  <a:srgbClr val="BF9000"/>
                </a:solidFill>
                <a:latin typeface="Times New Roman"/>
                <a:ea typeface="Times New Roman"/>
                <a:cs typeface="Times New Roman"/>
                <a:sym typeface="Times New Roman"/>
              </a:rPr>
              <a:t>variance of observed scores decreases</a:t>
            </a:r>
            <a:endParaRPr sz="3000">
              <a:solidFill>
                <a:srgbClr val="BF9000"/>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none of the above</a:t>
            </a:r>
            <a:endParaRPr sz="3000">
              <a:solidFill>
                <a:srgbClr val="FFFFFF"/>
              </a:solidFill>
              <a:latin typeface="Times New Roman"/>
              <a:ea typeface="Times New Roman"/>
              <a:cs typeface="Times New Roman"/>
              <a:sym typeface="Times New Roman"/>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194"/>
          <p:cNvSpPr txBox="1"/>
          <p:nvPr>
            <p:ph idx="1" type="body"/>
          </p:nvPr>
        </p:nvSpPr>
        <p:spPr>
          <a:xfrm>
            <a:off x="0" y="3791425"/>
            <a:ext cx="9032700" cy="10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FFFF"/>
                </a:solidFill>
                <a:latin typeface="Times New Roman"/>
                <a:ea typeface="Times New Roman"/>
                <a:cs typeface="Times New Roman"/>
                <a:sym typeface="Times New Roman"/>
              </a:rPr>
              <a:t>-&gt; variance of observe test results decreases</a:t>
            </a:r>
            <a:endParaRPr sz="21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rPr lang="en" sz="2100">
                <a:solidFill>
                  <a:srgbClr val="FFFFFF"/>
                </a:solidFill>
                <a:latin typeface="Times New Roman"/>
                <a:ea typeface="Times New Roman"/>
                <a:cs typeface="Times New Roman"/>
                <a:sym typeface="Times New Roman"/>
              </a:rPr>
              <a:t>-&gt; error variance decreases -&gt; increase reliability (we want to minimise the noise)</a:t>
            </a:r>
            <a:endParaRPr sz="2100">
              <a:solidFill>
                <a:srgbClr val="FFFFFF"/>
              </a:solidFill>
              <a:latin typeface="Times New Roman"/>
              <a:ea typeface="Times New Roman"/>
              <a:cs typeface="Times New Roman"/>
              <a:sym typeface="Times New Roman"/>
            </a:endParaRPr>
          </a:p>
        </p:txBody>
      </p:sp>
      <p:pic>
        <p:nvPicPr>
          <p:cNvPr id="1149" name="Google Shape;1149;p194"/>
          <p:cNvPicPr preferRelativeResize="0"/>
          <p:nvPr/>
        </p:nvPicPr>
        <p:blipFill>
          <a:blip r:embed="rId3">
            <a:alphaModFix/>
          </a:blip>
          <a:stretch>
            <a:fillRect/>
          </a:stretch>
        </p:blipFill>
        <p:spPr>
          <a:xfrm>
            <a:off x="411513" y="76200"/>
            <a:ext cx="8135875" cy="358372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3" name="Shape 1153"/>
        <p:cNvGrpSpPr/>
        <p:nvPr/>
      </p:nvGrpSpPr>
      <p:grpSpPr>
        <a:xfrm>
          <a:off x="0" y="0"/>
          <a:ext cx="0" cy="0"/>
          <a:chOff x="0" y="0"/>
          <a:chExt cx="0" cy="0"/>
        </a:xfrm>
      </p:grpSpPr>
      <p:sp>
        <p:nvSpPr>
          <p:cNvPr id="1154" name="Google Shape;1154;p195"/>
          <p:cNvSpPr txBox="1"/>
          <p:nvPr>
            <p:ph idx="1" type="body"/>
          </p:nvPr>
        </p:nvSpPr>
        <p:spPr>
          <a:xfrm>
            <a:off x="361350" y="323275"/>
            <a:ext cx="8236200" cy="4530600"/>
          </a:xfrm>
          <a:prstGeom prst="rect">
            <a:avLst/>
          </a:prstGeom>
          <a:noFill/>
          <a:ln>
            <a:noFill/>
          </a:ln>
        </p:spPr>
        <p:txBody>
          <a:bodyPr anchorCtr="0" anchor="t" bIns="91425" lIns="91425" spcFirstLastPara="1" rIns="91425" wrap="square" tIns="91425">
            <a:noAutofit/>
          </a:bodyPr>
          <a:lstStyle/>
          <a:p>
            <a:pPr indent="0" lvl="0" marL="457200" rtl="0" algn="l">
              <a:spcBef>
                <a:spcPts val="3000"/>
              </a:spcBef>
              <a:spcAft>
                <a:spcPts val="0"/>
              </a:spcAft>
              <a:buNone/>
            </a:pPr>
            <a:r>
              <a:rPr lang="en" sz="2400">
                <a:solidFill>
                  <a:srgbClr val="FFFFFF"/>
                </a:solidFill>
                <a:latin typeface="Times New Roman"/>
                <a:ea typeface="Times New Roman"/>
                <a:cs typeface="Times New Roman"/>
                <a:sym typeface="Times New Roman"/>
              </a:rPr>
              <a:t>Which type of reliability is estimated by obtaining scores from two different tests on the same sample of people that measure same set of true scores and working out the correlation between them? </a:t>
            </a:r>
            <a:endParaRPr sz="2400">
              <a:solidFill>
                <a:srgbClr val="FFFFFF"/>
              </a:solidFill>
              <a:latin typeface="Times New Roman"/>
              <a:ea typeface="Times New Roman"/>
              <a:cs typeface="Times New Roman"/>
              <a:sym typeface="Times New Roman"/>
            </a:endParaRPr>
          </a:p>
          <a:p>
            <a:pPr indent="-381000" lvl="0" marL="457200" rtl="0" algn="l">
              <a:spcBef>
                <a:spcPts val="30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Alternate-form reliability</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Split-half reliability</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Test-retest reliability</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None of the above</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196"/>
          <p:cNvSpPr txBox="1"/>
          <p:nvPr>
            <p:ph idx="1" type="body"/>
          </p:nvPr>
        </p:nvSpPr>
        <p:spPr>
          <a:xfrm>
            <a:off x="361350" y="-188350"/>
            <a:ext cx="8236200" cy="4340700"/>
          </a:xfrm>
          <a:prstGeom prst="rect">
            <a:avLst/>
          </a:prstGeom>
          <a:noFill/>
          <a:ln>
            <a:noFill/>
          </a:ln>
        </p:spPr>
        <p:txBody>
          <a:bodyPr anchorCtr="0" anchor="t" bIns="91425" lIns="91425" spcFirstLastPara="1" rIns="91425" wrap="square" tIns="91425">
            <a:noAutofit/>
          </a:bodyPr>
          <a:lstStyle/>
          <a:p>
            <a:pPr indent="0" lvl="0" marL="457200" rtl="0" algn="l">
              <a:spcBef>
                <a:spcPts val="3000"/>
              </a:spcBef>
              <a:spcAft>
                <a:spcPts val="0"/>
              </a:spcAft>
              <a:buNone/>
            </a:pPr>
            <a:r>
              <a:rPr lang="en" sz="2400">
                <a:solidFill>
                  <a:schemeClr val="dk1"/>
                </a:solidFill>
                <a:latin typeface="Times New Roman"/>
                <a:ea typeface="Times New Roman"/>
                <a:cs typeface="Times New Roman"/>
                <a:sym typeface="Times New Roman"/>
              </a:rPr>
              <a:t>Which type of reliability is estimated by obtaining scores from two different tests on the same sample of people that measure same set of true scores and working out the correlation between them? </a:t>
            </a:r>
            <a:endParaRPr sz="2400">
              <a:solidFill>
                <a:srgbClr val="FFFFFF"/>
              </a:solidFill>
              <a:latin typeface="Times New Roman"/>
              <a:ea typeface="Times New Roman"/>
              <a:cs typeface="Times New Roman"/>
              <a:sym typeface="Times New Roman"/>
            </a:endParaRPr>
          </a:p>
          <a:p>
            <a:pPr indent="-381000" lvl="0" marL="457200" rtl="0" algn="l">
              <a:spcBef>
                <a:spcPts val="3000"/>
              </a:spcBef>
              <a:spcAft>
                <a:spcPts val="0"/>
              </a:spcAft>
              <a:buClr>
                <a:srgbClr val="BF9000"/>
              </a:buClr>
              <a:buSzPts val="2400"/>
              <a:buFont typeface="Times New Roman"/>
              <a:buAutoNum type="alphaLcPeriod"/>
            </a:pPr>
            <a:r>
              <a:rPr lang="en" sz="2400">
                <a:solidFill>
                  <a:srgbClr val="BF9000"/>
                </a:solidFill>
                <a:latin typeface="Times New Roman"/>
                <a:ea typeface="Times New Roman"/>
                <a:cs typeface="Times New Roman"/>
                <a:sym typeface="Times New Roman"/>
              </a:rPr>
              <a:t>Alternate-form reliability</a:t>
            </a:r>
            <a:endParaRPr sz="2400">
              <a:solidFill>
                <a:srgbClr val="BF9000"/>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Split-half reliability</a:t>
            </a:r>
            <a:endParaRPr sz="2400">
              <a:solidFill>
                <a:srgbClr val="FFFFFF"/>
              </a:solidFill>
              <a:latin typeface="Times New Roman"/>
              <a:ea typeface="Times New Roman"/>
              <a:cs typeface="Times New Roman"/>
              <a:sym typeface="Times New Roman"/>
            </a:endParaRPr>
          </a:p>
          <a:p>
            <a:pPr indent="-381000" lvl="1" marL="914400" rtl="0" algn="l">
              <a:spcBef>
                <a:spcPts val="0"/>
              </a:spcBef>
              <a:spcAft>
                <a:spcPts val="0"/>
              </a:spcAft>
              <a:buClr>
                <a:srgbClr val="FFFFFF"/>
              </a:buClr>
              <a:buSzPts val="2400"/>
              <a:buFont typeface="Times New Roman"/>
              <a:buAutoNum type="romanLcPeriod"/>
            </a:pPr>
            <a:r>
              <a:rPr lang="en" sz="2400">
                <a:solidFill>
                  <a:srgbClr val="FFFFFF"/>
                </a:solidFill>
                <a:latin typeface="Times New Roman"/>
                <a:ea typeface="Times New Roman"/>
                <a:cs typeface="Times New Roman"/>
                <a:sym typeface="Times New Roman"/>
              </a:rPr>
              <a:t>split your test into two parallel subtests &amp; correlations</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Test-retest reliability</a:t>
            </a:r>
            <a:endParaRPr sz="2400">
              <a:solidFill>
                <a:srgbClr val="FFFFFF"/>
              </a:solidFill>
              <a:latin typeface="Times New Roman"/>
              <a:ea typeface="Times New Roman"/>
              <a:cs typeface="Times New Roman"/>
              <a:sym typeface="Times New Roman"/>
            </a:endParaRPr>
          </a:p>
          <a:p>
            <a:pPr indent="-381000" lvl="1" marL="914400" rtl="0" algn="l">
              <a:spcBef>
                <a:spcPts val="0"/>
              </a:spcBef>
              <a:spcAft>
                <a:spcPts val="0"/>
              </a:spcAft>
              <a:buClr>
                <a:srgbClr val="FFFFFF"/>
              </a:buClr>
              <a:buSzPts val="2400"/>
              <a:buFont typeface="Times New Roman"/>
              <a:buAutoNum type="romanLcPeriod"/>
            </a:pPr>
            <a:r>
              <a:rPr lang="en" sz="2400">
                <a:solidFill>
                  <a:srgbClr val="FFFFFF"/>
                </a:solidFill>
                <a:latin typeface="Times New Roman"/>
                <a:ea typeface="Times New Roman"/>
                <a:cs typeface="Times New Roman"/>
                <a:sym typeface="Times New Roman"/>
              </a:rPr>
              <a:t>obtain</a:t>
            </a:r>
            <a:r>
              <a:rPr lang="en" sz="2400">
                <a:solidFill>
                  <a:schemeClr val="dk1"/>
                </a:solidFill>
                <a:latin typeface="Times New Roman"/>
                <a:ea typeface="Times New Roman"/>
                <a:cs typeface="Times New Roman"/>
                <a:sym typeface="Times New Roman"/>
              </a:rPr>
              <a:t> scores from the same sample of people on two different administrations of the same set of test items</a:t>
            </a:r>
            <a:endParaRPr sz="2400">
              <a:solidFill>
                <a:srgbClr val="FFFFFF"/>
              </a:solidFill>
              <a:latin typeface="Times New Roman"/>
              <a:ea typeface="Times New Roman"/>
              <a:cs typeface="Times New Roman"/>
              <a:sym typeface="Times New Roman"/>
            </a:endParaRPr>
          </a:p>
          <a:p>
            <a:pPr indent="0" lvl="0" marL="0" rtl="0" algn="l">
              <a:spcBef>
                <a:spcPts val="3000"/>
              </a:spcBef>
              <a:spcAft>
                <a:spcPts val="300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3" name="Shape 1163"/>
        <p:cNvGrpSpPr/>
        <p:nvPr/>
      </p:nvGrpSpPr>
      <p:grpSpPr>
        <a:xfrm>
          <a:off x="0" y="0"/>
          <a:ext cx="0" cy="0"/>
          <a:chOff x="0" y="0"/>
          <a:chExt cx="0" cy="0"/>
        </a:xfrm>
      </p:grpSpPr>
      <p:sp>
        <p:nvSpPr>
          <p:cNvPr id="1164" name="Google Shape;1164;p197"/>
          <p:cNvSpPr txBox="1"/>
          <p:nvPr>
            <p:ph idx="1" type="body"/>
          </p:nvPr>
        </p:nvSpPr>
        <p:spPr>
          <a:xfrm>
            <a:off x="361350" y="323275"/>
            <a:ext cx="8236200" cy="4530600"/>
          </a:xfrm>
          <a:prstGeom prst="rect">
            <a:avLst/>
          </a:prstGeom>
          <a:noFill/>
          <a:ln>
            <a:noFill/>
          </a:ln>
        </p:spPr>
        <p:txBody>
          <a:bodyPr anchorCtr="0" anchor="t" bIns="91425" lIns="91425" spcFirstLastPara="1" rIns="91425" wrap="square" tIns="91425">
            <a:noAutofit/>
          </a:bodyPr>
          <a:lstStyle/>
          <a:p>
            <a:pPr indent="0" lvl="0" marL="457200" rtl="0" algn="l">
              <a:spcBef>
                <a:spcPts val="3000"/>
              </a:spcBef>
              <a:spcAft>
                <a:spcPts val="0"/>
              </a:spcAft>
              <a:buNone/>
            </a:pPr>
            <a:r>
              <a:rPr lang="en" sz="2400">
                <a:solidFill>
                  <a:srgbClr val="FFFFFF"/>
                </a:solidFill>
                <a:latin typeface="Times New Roman"/>
                <a:ea typeface="Times New Roman"/>
                <a:cs typeface="Times New Roman"/>
                <a:sym typeface="Times New Roman"/>
              </a:rPr>
              <a:t>A source of carryover effects may take the form of</a:t>
            </a:r>
            <a:endParaRPr sz="2400">
              <a:solidFill>
                <a:srgbClr val="FFFFFF"/>
              </a:solidFill>
              <a:latin typeface="Times New Roman"/>
              <a:ea typeface="Times New Roman"/>
              <a:cs typeface="Times New Roman"/>
              <a:sym typeface="Times New Roman"/>
            </a:endParaRPr>
          </a:p>
          <a:p>
            <a:pPr indent="-381000" lvl="0" marL="457200" rtl="0" algn="l">
              <a:spcBef>
                <a:spcPts val="30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participants lose interest and motivation to complete the test</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memory effects from previous tests on the retests</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test takers fail to return for the second test</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all of the above</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sp>
        <p:nvSpPr>
          <p:cNvPr id="1169" name="Google Shape;1169;p198"/>
          <p:cNvSpPr txBox="1"/>
          <p:nvPr>
            <p:ph idx="1" type="body"/>
          </p:nvPr>
        </p:nvSpPr>
        <p:spPr>
          <a:xfrm>
            <a:off x="361350" y="323275"/>
            <a:ext cx="8236200" cy="4530600"/>
          </a:xfrm>
          <a:prstGeom prst="rect">
            <a:avLst/>
          </a:prstGeom>
          <a:noFill/>
          <a:ln>
            <a:noFill/>
          </a:ln>
        </p:spPr>
        <p:txBody>
          <a:bodyPr anchorCtr="0" anchor="t" bIns="91425" lIns="91425" spcFirstLastPara="1" rIns="91425" wrap="square" tIns="91425">
            <a:noAutofit/>
          </a:bodyPr>
          <a:lstStyle/>
          <a:p>
            <a:pPr indent="0" lvl="0" marL="457200" rtl="0" algn="l">
              <a:spcBef>
                <a:spcPts val="3000"/>
              </a:spcBef>
              <a:spcAft>
                <a:spcPts val="0"/>
              </a:spcAft>
              <a:buNone/>
            </a:pPr>
            <a:r>
              <a:rPr lang="en" sz="2400">
                <a:solidFill>
                  <a:srgbClr val="FFFFFF"/>
                </a:solidFill>
                <a:latin typeface="Times New Roman"/>
                <a:ea typeface="Times New Roman"/>
                <a:cs typeface="Times New Roman"/>
                <a:sym typeface="Times New Roman"/>
              </a:rPr>
              <a:t>A source of carryover effects may take the form of</a:t>
            </a:r>
            <a:endParaRPr sz="2400">
              <a:solidFill>
                <a:srgbClr val="FFFFFF"/>
              </a:solidFill>
              <a:latin typeface="Times New Roman"/>
              <a:ea typeface="Times New Roman"/>
              <a:cs typeface="Times New Roman"/>
              <a:sym typeface="Times New Roman"/>
            </a:endParaRPr>
          </a:p>
          <a:p>
            <a:pPr indent="-381000" lvl="0" marL="457200" rtl="0" algn="l">
              <a:spcBef>
                <a:spcPts val="30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participants lose interest and motivation to complete the test</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memory effects from previous tests on the retests</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test takers fail to return for the second test</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BF9000"/>
              </a:buClr>
              <a:buSzPts val="2400"/>
              <a:buFont typeface="Times New Roman"/>
              <a:buAutoNum type="alphaLcPeriod"/>
            </a:pPr>
            <a:r>
              <a:rPr lang="en" sz="2400">
                <a:solidFill>
                  <a:srgbClr val="BF9000"/>
                </a:solidFill>
                <a:latin typeface="Times New Roman"/>
                <a:ea typeface="Times New Roman"/>
                <a:cs typeface="Times New Roman"/>
                <a:sym typeface="Times New Roman"/>
              </a:rPr>
              <a:t>all of the above</a:t>
            </a:r>
            <a:endParaRPr sz="2400">
              <a:solidFill>
                <a:srgbClr val="BF9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6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Quick R Exercise:</a:t>
            </a:r>
            <a:endParaRPr/>
          </a:p>
        </p:txBody>
      </p:sp>
      <p:sp>
        <p:nvSpPr>
          <p:cNvPr id="322" name="Google Shape;322;p6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this 5-entry data frame: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What will the output be when I input:</a:t>
            </a:r>
            <a:endParaRPr/>
          </a:p>
          <a:p>
            <a:pPr indent="-342900" lvl="0" marL="457200" rtl="0" algn="l">
              <a:spcBef>
                <a:spcPts val="1600"/>
              </a:spcBef>
              <a:spcAft>
                <a:spcPts val="0"/>
              </a:spcAft>
              <a:buSzPts val="1800"/>
              <a:buAutoNum type="alphaLcParenR"/>
            </a:pPr>
            <a:r>
              <a:rPr lang="en"/>
              <a:t>wheeble$agh[beh!=”nay”]</a:t>
            </a:r>
            <a:endParaRPr/>
          </a:p>
          <a:p>
            <a:pPr indent="-342900" lvl="0" marL="457200" rtl="0" algn="l">
              <a:spcBef>
                <a:spcPts val="0"/>
              </a:spcBef>
              <a:spcAft>
                <a:spcPts val="0"/>
              </a:spcAft>
              <a:buSzPts val="1800"/>
              <a:buAutoNum type="alphaLcParenR"/>
            </a:pPr>
            <a:r>
              <a:rPr lang="en"/>
              <a:t>wheeble$agh[beh!=”hah”]</a:t>
            </a:r>
            <a:endParaRPr/>
          </a:p>
          <a:p>
            <a:pPr indent="-342900" lvl="0" marL="457200" rtl="0" algn="l">
              <a:spcBef>
                <a:spcPts val="0"/>
              </a:spcBef>
              <a:spcAft>
                <a:spcPts val="0"/>
              </a:spcAft>
              <a:buSzPts val="1800"/>
              <a:buAutoNum type="alphaLcParenR"/>
            </a:pPr>
            <a:r>
              <a:rPr lang="en"/>
              <a:t>wheeble$beh[(wheeble$agh/2==round(wheeble$agh/2,0)) == T]</a:t>
            </a:r>
            <a:endParaRPr/>
          </a:p>
        </p:txBody>
      </p:sp>
      <p:pic>
        <p:nvPicPr>
          <p:cNvPr id="323" name="Google Shape;323;p64"/>
          <p:cNvPicPr preferRelativeResize="0"/>
          <p:nvPr/>
        </p:nvPicPr>
        <p:blipFill rotWithShape="1">
          <a:blip r:embed="rId3">
            <a:alphaModFix/>
          </a:blip>
          <a:srcRect b="3166" l="0" r="0" t="0"/>
          <a:stretch/>
        </p:blipFill>
        <p:spPr>
          <a:xfrm>
            <a:off x="4820725" y="1225227"/>
            <a:ext cx="2437700" cy="23941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sp>
        <p:nvSpPr>
          <p:cNvPr id="1174" name="Google Shape;1174;p199"/>
          <p:cNvSpPr txBox="1"/>
          <p:nvPr>
            <p:ph idx="1" type="body"/>
          </p:nvPr>
        </p:nvSpPr>
        <p:spPr>
          <a:xfrm>
            <a:off x="361350" y="323275"/>
            <a:ext cx="8236200" cy="4530600"/>
          </a:xfrm>
          <a:prstGeom prst="rect">
            <a:avLst/>
          </a:prstGeom>
          <a:noFill/>
          <a:ln>
            <a:noFill/>
          </a:ln>
        </p:spPr>
        <p:txBody>
          <a:bodyPr anchorCtr="0" anchor="t" bIns="91425" lIns="91425" spcFirstLastPara="1" rIns="91425" wrap="square" tIns="91425">
            <a:noAutofit/>
          </a:bodyPr>
          <a:lstStyle/>
          <a:p>
            <a:pPr indent="0" lvl="0" marL="457200" rtl="0" algn="l">
              <a:spcBef>
                <a:spcPts val="2400"/>
              </a:spcBef>
              <a:spcAft>
                <a:spcPts val="0"/>
              </a:spcAft>
              <a:buNone/>
            </a:pPr>
            <a:r>
              <a:rPr lang="en" sz="2400">
                <a:solidFill>
                  <a:srgbClr val="FFFFFF"/>
                </a:solidFill>
                <a:latin typeface="Times New Roman"/>
                <a:ea typeface="Times New Roman"/>
                <a:cs typeface="Times New Roman"/>
                <a:sym typeface="Times New Roman"/>
              </a:rPr>
              <a:t>The standard error of measurement </a:t>
            </a:r>
            <a:endParaRPr sz="2400">
              <a:solidFill>
                <a:srgbClr val="FFFFFF"/>
              </a:solidFill>
              <a:latin typeface="Times New Roman"/>
              <a:ea typeface="Times New Roman"/>
              <a:cs typeface="Times New Roman"/>
              <a:sym typeface="Times New Roman"/>
            </a:endParaRPr>
          </a:p>
          <a:p>
            <a:pPr indent="-381000" lvl="0" marL="457200" rtl="0" algn="l">
              <a:spcBef>
                <a:spcPts val="24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indicates the standard deviation of a distribution of observed test scores, obtained by one participant, under different administrations of the test</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indicates the variance of  observed test scores, obtained by one participant, under different administrations of the test</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represents the mean differences of the sample</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none of the above</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200"/>
          <p:cNvSpPr txBox="1"/>
          <p:nvPr>
            <p:ph idx="1" type="body"/>
          </p:nvPr>
        </p:nvSpPr>
        <p:spPr>
          <a:xfrm>
            <a:off x="361350" y="323275"/>
            <a:ext cx="8236200" cy="4530600"/>
          </a:xfrm>
          <a:prstGeom prst="rect">
            <a:avLst/>
          </a:prstGeom>
          <a:noFill/>
          <a:ln>
            <a:noFill/>
          </a:ln>
        </p:spPr>
        <p:txBody>
          <a:bodyPr anchorCtr="0" anchor="t" bIns="91425" lIns="91425" spcFirstLastPara="1" rIns="91425" wrap="square" tIns="91425">
            <a:noAutofit/>
          </a:bodyPr>
          <a:lstStyle/>
          <a:p>
            <a:pPr indent="0" lvl="0" marL="457200" rtl="0" algn="l">
              <a:spcBef>
                <a:spcPts val="2400"/>
              </a:spcBef>
              <a:spcAft>
                <a:spcPts val="0"/>
              </a:spcAft>
              <a:buNone/>
            </a:pPr>
            <a:r>
              <a:rPr lang="en" sz="2400">
                <a:solidFill>
                  <a:srgbClr val="FFFFFF"/>
                </a:solidFill>
                <a:latin typeface="Times New Roman"/>
                <a:ea typeface="Times New Roman"/>
                <a:cs typeface="Times New Roman"/>
                <a:sym typeface="Times New Roman"/>
              </a:rPr>
              <a:t>The standard error of measurement </a:t>
            </a:r>
            <a:endParaRPr sz="2400">
              <a:solidFill>
                <a:srgbClr val="FFFFFF"/>
              </a:solidFill>
              <a:latin typeface="Times New Roman"/>
              <a:ea typeface="Times New Roman"/>
              <a:cs typeface="Times New Roman"/>
              <a:sym typeface="Times New Roman"/>
            </a:endParaRPr>
          </a:p>
          <a:p>
            <a:pPr indent="-381000" lvl="0" marL="457200" rtl="0" algn="l">
              <a:spcBef>
                <a:spcPts val="2400"/>
              </a:spcBef>
              <a:spcAft>
                <a:spcPts val="0"/>
              </a:spcAft>
              <a:buClr>
                <a:srgbClr val="BF9000"/>
              </a:buClr>
              <a:buSzPts val="2400"/>
              <a:buFont typeface="Times New Roman"/>
              <a:buAutoNum type="alphaLcPeriod"/>
            </a:pPr>
            <a:r>
              <a:rPr lang="en" sz="2400">
                <a:solidFill>
                  <a:srgbClr val="BF9000"/>
                </a:solidFill>
                <a:latin typeface="Times New Roman"/>
                <a:ea typeface="Times New Roman"/>
                <a:cs typeface="Times New Roman"/>
                <a:sym typeface="Times New Roman"/>
              </a:rPr>
              <a:t>indicates the standard deviation of a distribution of observed test scores, obtained by one participant, under different administrations of the test</a:t>
            </a:r>
            <a:endParaRPr sz="2400">
              <a:solidFill>
                <a:srgbClr val="BF9000"/>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indicates the variance of  observed test scores, obtained by one participant, under different administrations of the test</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represents the mean differences of the sample</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none of the above</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3" name="Shape 1183"/>
        <p:cNvGrpSpPr/>
        <p:nvPr/>
      </p:nvGrpSpPr>
      <p:grpSpPr>
        <a:xfrm>
          <a:off x="0" y="0"/>
          <a:ext cx="0" cy="0"/>
          <a:chOff x="0" y="0"/>
          <a:chExt cx="0" cy="0"/>
        </a:xfrm>
      </p:grpSpPr>
      <p:sp>
        <p:nvSpPr>
          <p:cNvPr id="1184" name="Google Shape;1184;p201"/>
          <p:cNvSpPr txBox="1"/>
          <p:nvPr>
            <p:ph idx="1" type="body"/>
          </p:nvPr>
        </p:nvSpPr>
        <p:spPr>
          <a:xfrm>
            <a:off x="361350" y="323275"/>
            <a:ext cx="8236200" cy="4530600"/>
          </a:xfrm>
          <a:prstGeom prst="rect">
            <a:avLst/>
          </a:prstGeom>
          <a:noFill/>
          <a:ln>
            <a:noFill/>
          </a:ln>
        </p:spPr>
        <p:txBody>
          <a:bodyPr anchorCtr="0" anchor="t" bIns="91425" lIns="91425" spcFirstLastPara="1" rIns="91425" wrap="square" tIns="91425">
            <a:noAutofit/>
          </a:bodyPr>
          <a:lstStyle/>
          <a:p>
            <a:pPr indent="0" lvl="0" marL="457200" rtl="0" algn="l">
              <a:spcBef>
                <a:spcPts val="2400"/>
              </a:spcBef>
              <a:spcAft>
                <a:spcPts val="0"/>
              </a:spcAft>
              <a:buNone/>
            </a:pPr>
            <a:r>
              <a:rPr lang="en" sz="2400">
                <a:solidFill>
                  <a:srgbClr val="FFFFFF"/>
                </a:solidFill>
                <a:latin typeface="Times New Roman"/>
                <a:ea typeface="Times New Roman"/>
                <a:cs typeface="Times New Roman"/>
                <a:sym typeface="Times New Roman"/>
              </a:rPr>
              <a:t>The standard error of measurement </a:t>
            </a:r>
            <a:endParaRPr sz="2400">
              <a:solidFill>
                <a:srgbClr val="FFFFFF"/>
              </a:solidFill>
              <a:latin typeface="Times New Roman"/>
              <a:ea typeface="Times New Roman"/>
              <a:cs typeface="Times New Roman"/>
              <a:sym typeface="Times New Roman"/>
            </a:endParaRPr>
          </a:p>
          <a:p>
            <a:pPr indent="-381000" lvl="0" marL="457200" rtl="0" algn="l">
              <a:spcBef>
                <a:spcPts val="24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decreases when reliability decreases</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increases when reliability increases</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equals to 0 when reliability is perfect </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equals to 0 when the test has no reliability </a:t>
            </a:r>
            <a:endParaRPr sz="2400">
              <a:solidFill>
                <a:srgbClr val="FFFFFF"/>
              </a:solidFill>
              <a:latin typeface="Times New Roman"/>
              <a:ea typeface="Times New Roman"/>
              <a:cs typeface="Times New Roman"/>
              <a:sym typeface="Times New Roman"/>
            </a:endParaRPr>
          </a:p>
          <a:p>
            <a:pPr indent="0" lvl="0" marL="0" rtl="0" algn="l">
              <a:spcBef>
                <a:spcPts val="2400"/>
              </a:spcBef>
              <a:spcAft>
                <a:spcPts val="240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sp>
        <p:nvSpPr>
          <p:cNvPr id="1189" name="Google Shape;1189;p202"/>
          <p:cNvSpPr txBox="1"/>
          <p:nvPr>
            <p:ph idx="1" type="body"/>
          </p:nvPr>
        </p:nvSpPr>
        <p:spPr>
          <a:xfrm>
            <a:off x="361350" y="323275"/>
            <a:ext cx="8236200" cy="4530600"/>
          </a:xfrm>
          <a:prstGeom prst="rect">
            <a:avLst/>
          </a:prstGeom>
          <a:noFill/>
          <a:ln>
            <a:noFill/>
          </a:ln>
        </p:spPr>
        <p:txBody>
          <a:bodyPr anchorCtr="0" anchor="t" bIns="91425" lIns="91425" spcFirstLastPara="1" rIns="91425" wrap="square" tIns="91425">
            <a:noAutofit/>
          </a:bodyPr>
          <a:lstStyle/>
          <a:p>
            <a:pPr indent="0" lvl="0" marL="457200" rtl="0" algn="l">
              <a:spcBef>
                <a:spcPts val="2400"/>
              </a:spcBef>
              <a:spcAft>
                <a:spcPts val="0"/>
              </a:spcAft>
              <a:buNone/>
            </a:pPr>
            <a:r>
              <a:rPr lang="en" sz="2400">
                <a:solidFill>
                  <a:srgbClr val="FFFFFF"/>
                </a:solidFill>
                <a:latin typeface="Times New Roman"/>
                <a:ea typeface="Times New Roman"/>
                <a:cs typeface="Times New Roman"/>
                <a:sym typeface="Times New Roman"/>
              </a:rPr>
              <a:t>The standard error of measurement </a:t>
            </a:r>
            <a:endParaRPr sz="2400">
              <a:solidFill>
                <a:srgbClr val="FFFFFF"/>
              </a:solidFill>
              <a:latin typeface="Times New Roman"/>
              <a:ea typeface="Times New Roman"/>
              <a:cs typeface="Times New Roman"/>
              <a:sym typeface="Times New Roman"/>
            </a:endParaRPr>
          </a:p>
          <a:p>
            <a:pPr indent="-381000" lvl="0" marL="457200" rtl="0" algn="l">
              <a:spcBef>
                <a:spcPts val="24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decreases when reliability decreases</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increases when reliability increases</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BF9000"/>
              </a:buClr>
              <a:buSzPts val="2400"/>
              <a:buFont typeface="Times New Roman"/>
              <a:buAutoNum type="alphaLcPeriod"/>
            </a:pPr>
            <a:r>
              <a:rPr lang="en" sz="2400">
                <a:solidFill>
                  <a:srgbClr val="BF9000"/>
                </a:solidFill>
                <a:latin typeface="Times New Roman"/>
                <a:ea typeface="Times New Roman"/>
                <a:cs typeface="Times New Roman"/>
                <a:sym typeface="Times New Roman"/>
              </a:rPr>
              <a:t>equals to 0 when reliability is perfect </a:t>
            </a:r>
            <a:endParaRPr sz="2400">
              <a:solidFill>
                <a:srgbClr val="BF9000"/>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equals to 0 when the test has no reliability </a:t>
            </a:r>
            <a:endParaRPr sz="2400">
              <a:solidFill>
                <a:srgbClr val="FFFFFF"/>
              </a:solidFill>
              <a:latin typeface="Times New Roman"/>
              <a:ea typeface="Times New Roman"/>
              <a:cs typeface="Times New Roman"/>
              <a:sym typeface="Times New Roman"/>
            </a:endParaRPr>
          </a:p>
          <a:p>
            <a:pPr indent="0" lvl="0" marL="0" rtl="0" algn="l">
              <a:spcBef>
                <a:spcPts val="2400"/>
              </a:spcBef>
              <a:spcAft>
                <a:spcPts val="2400"/>
              </a:spcAft>
              <a:buNone/>
            </a:pPr>
            <a:r>
              <a:t/>
            </a:r>
            <a:endParaRPr sz="2400">
              <a:solidFill>
                <a:srgbClr val="FFFFFF"/>
              </a:solidFill>
              <a:latin typeface="Times New Roman"/>
              <a:ea typeface="Times New Roman"/>
              <a:cs typeface="Times New Roman"/>
              <a:sym typeface="Times New Roman"/>
            </a:endParaRPr>
          </a:p>
        </p:txBody>
      </p:sp>
      <p:pic>
        <p:nvPicPr>
          <p:cNvPr id="1190" name="Google Shape;1190;p202"/>
          <p:cNvPicPr preferRelativeResize="0"/>
          <p:nvPr/>
        </p:nvPicPr>
        <p:blipFill>
          <a:blip r:embed="rId3">
            <a:alphaModFix/>
          </a:blip>
          <a:stretch>
            <a:fillRect/>
          </a:stretch>
        </p:blipFill>
        <p:spPr>
          <a:xfrm>
            <a:off x="510200" y="3370529"/>
            <a:ext cx="8087350" cy="1381071"/>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sp>
        <p:nvSpPr>
          <p:cNvPr id="1195" name="Google Shape;1195;p203"/>
          <p:cNvSpPr txBox="1"/>
          <p:nvPr>
            <p:ph idx="1" type="body"/>
          </p:nvPr>
        </p:nvSpPr>
        <p:spPr>
          <a:xfrm>
            <a:off x="208950" y="323275"/>
            <a:ext cx="6318000" cy="45306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2400"/>
              </a:spcBef>
              <a:spcAft>
                <a:spcPts val="0"/>
              </a:spcAft>
              <a:buNone/>
            </a:pPr>
            <a:r>
              <a:t/>
            </a:r>
            <a:endParaRPr sz="2400">
              <a:solidFill>
                <a:srgbClr val="FFFFFF"/>
              </a:solidFill>
              <a:latin typeface="Times New Roman"/>
              <a:ea typeface="Times New Roman"/>
              <a:cs typeface="Times New Roman"/>
              <a:sym typeface="Times New Roman"/>
            </a:endParaRPr>
          </a:p>
          <a:p>
            <a:pPr indent="0" lvl="0" marL="0" rtl="0" algn="l">
              <a:spcBef>
                <a:spcPts val="2400"/>
              </a:spcBef>
              <a:spcAft>
                <a:spcPts val="2400"/>
              </a:spcAft>
              <a:buNone/>
            </a:pPr>
            <a:r>
              <a:t/>
            </a:r>
            <a:endParaRPr sz="2400">
              <a:solidFill>
                <a:srgbClr val="FFFFFF"/>
              </a:solidFill>
              <a:latin typeface="Times New Roman"/>
              <a:ea typeface="Times New Roman"/>
              <a:cs typeface="Times New Roman"/>
              <a:sym typeface="Times New Roman"/>
            </a:endParaRPr>
          </a:p>
        </p:txBody>
      </p:sp>
      <p:pic>
        <p:nvPicPr>
          <p:cNvPr id="1196" name="Google Shape;1196;p203"/>
          <p:cNvPicPr preferRelativeResize="0"/>
          <p:nvPr/>
        </p:nvPicPr>
        <p:blipFill>
          <a:blip r:embed="rId3">
            <a:alphaModFix/>
          </a:blip>
          <a:stretch>
            <a:fillRect/>
          </a:stretch>
        </p:blipFill>
        <p:spPr>
          <a:xfrm>
            <a:off x="277088" y="523875"/>
            <a:ext cx="6181725" cy="4095750"/>
          </a:xfrm>
          <a:prstGeom prst="rect">
            <a:avLst/>
          </a:prstGeom>
          <a:noFill/>
          <a:ln>
            <a:noFill/>
          </a:ln>
        </p:spPr>
      </p:pic>
      <p:cxnSp>
        <p:nvCxnSpPr>
          <p:cNvPr id="1197" name="Google Shape;1197;p203"/>
          <p:cNvCxnSpPr/>
          <p:nvPr/>
        </p:nvCxnSpPr>
        <p:spPr>
          <a:xfrm flipH="1" rot="10800000">
            <a:off x="3709350" y="828225"/>
            <a:ext cx="1638900" cy="483000"/>
          </a:xfrm>
          <a:prstGeom prst="straightConnector1">
            <a:avLst/>
          </a:prstGeom>
          <a:noFill/>
          <a:ln cap="flat" cmpd="sng" w="9525">
            <a:solidFill>
              <a:schemeClr val="dk2"/>
            </a:solidFill>
            <a:prstDash val="solid"/>
            <a:round/>
            <a:headEnd len="med" w="med" type="none"/>
            <a:tailEnd len="med" w="med" type="none"/>
          </a:ln>
        </p:spPr>
      </p:cxnSp>
      <p:sp>
        <p:nvSpPr>
          <p:cNvPr id="1198" name="Google Shape;1198;p203"/>
          <p:cNvSpPr txBox="1"/>
          <p:nvPr/>
        </p:nvSpPr>
        <p:spPr>
          <a:xfrm>
            <a:off x="5348250" y="362300"/>
            <a:ext cx="3709500" cy="1984200"/>
          </a:xfrm>
          <a:prstGeom prst="rect">
            <a:avLst/>
          </a:prstGeom>
          <a:solidFill>
            <a:srgbClr val="EA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Reliability coefficient = 1</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 test has perfect reliability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 indicates individual who take the test will always have the same score → SD of participants scores = 0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 standard error of measurement = 0 </a:t>
            </a:r>
            <a:endParaRPr sz="1800">
              <a:latin typeface="Times New Roman"/>
              <a:ea typeface="Times New Roman"/>
              <a:cs typeface="Times New Roman"/>
              <a:sym typeface="Times New Roman"/>
            </a:endParaRPr>
          </a:p>
        </p:txBody>
      </p:sp>
      <p:sp>
        <p:nvSpPr>
          <p:cNvPr id="1199" name="Google Shape;1199;p203"/>
          <p:cNvSpPr txBox="1"/>
          <p:nvPr/>
        </p:nvSpPr>
        <p:spPr>
          <a:xfrm>
            <a:off x="5348250" y="3692100"/>
            <a:ext cx="3709500" cy="1308600"/>
          </a:xfrm>
          <a:prstGeom prst="rect">
            <a:avLst/>
          </a:prstGeom>
          <a:solidFill>
            <a:srgbClr val="EA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Reliability coefficient = 0</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 test has completely no reliability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 indicates SD of participants scores = SD of population   </a:t>
            </a:r>
            <a:endParaRPr sz="1800">
              <a:latin typeface="Times New Roman"/>
              <a:ea typeface="Times New Roman"/>
              <a:cs typeface="Times New Roman"/>
              <a:sym typeface="Times New Roman"/>
            </a:endParaRPr>
          </a:p>
        </p:txBody>
      </p:sp>
      <p:cxnSp>
        <p:nvCxnSpPr>
          <p:cNvPr id="1200" name="Google Shape;1200;p203"/>
          <p:cNvCxnSpPr/>
          <p:nvPr/>
        </p:nvCxnSpPr>
        <p:spPr>
          <a:xfrm>
            <a:off x="4071675" y="4468475"/>
            <a:ext cx="1276800" cy="120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204"/>
          <p:cNvSpPr txBox="1"/>
          <p:nvPr>
            <p:ph idx="1" type="body"/>
          </p:nvPr>
        </p:nvSpPr>
        <p:spPr>
          <a:xfrm>
            <a:off x="361350" y="323275"/>
            <a:ext cx="8236200" cy="4530600"/>
          </a:xfrm>
          <a:prstGeom prst="rect">
            <a:avLst/>
          </a:prstGeom>
          <a:noFill/>
          <a:ln>
            <a:noFill/>
          </a:ln>
        </p:spPr>
        <p:txBody>
          <a:bodyPr anchorCtr="0" anchor="t" bIns="91425" lIns="91425" spcFirstLastPara="1" rIns="91425" wrap="square" tIns="91425">
            <a:noAutofit/>
          </a:bodyPr>
          <a:lstStyle/>
          <a:p>
            <a:pPr indent="0" lvl="0" marL="457200" rtl="0" algn="l">
              <a:spcBef>
                <a:spcPts val="2400"/>
              </a:spcBef>
              <a:spcAft>
                <a:spcPts val="0"/>
              </a:spcAft>
              <a:buNone/>
            </a:pPr>
            <a:r>
              <a:rPr lang="en" sz="2400">
                <a:solidFill>
                  <a:srgbClr val="FFFFFF"/>
                </a:solidFill>
                <a:latin typeface="Times New Roman"/>
                <a:ea typeface="Times New Roman"/>
                <a:cs typeface="Times New Roman"/>
                <a:sym typeface="Times New Roman"/>
              </a:rPr>
              <a:t>Given the population mean is 100 and the test’s reliability is .5, what is the participant’s predicted true score when the observed score was 150? </a:t>
            </a:r>
            <a:endParaRPr sz="2400">
              <a:solidFill>
                <a:srgbClr val="FFFFFF"/>
              </a:solidFill>
              <a:latin typeface="Times New Roman"/>
              <a:ea typeface="Times New Roman"/>
              <a:cs typeface="Times New Roman"/>
              <a:sym typeface="Times New Roman"/>
            </a:endParaRPr>
          </a:p>
          <a:p>
            <a:pPr indent="-381000" lvl="0" marL="457200" rtl="0" algn="l">
              <a:spcBef>
                <a:spcPts val="24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75</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100</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125</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150 </a:t>
            </a:r>
            <a:endParaRPr sz="2400">
              <a:solidFill>
                <a:srgbClr val="FFFFFF"/>
              </a:solidFill>
              <a:latin typeface="Times New Roman"/>
              <a:ea typeface="Times New Roman"/>
              <a:cs typeface="Times New Roman"/>
              <a:sym typeface="Times New Roman"/>
            </a:endParaRPr>
          </a:p>
          <a:p>
            <a:pPr indent="0" lvl="0" marL="0" rtl="0" algn="l">
              <a:spcBef>
                <a:spcPts val="2400"/>
              </a:spcBef>
              <a:spcAft>
                <a:spcPts val="240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9" name="Shape 1209"/>
        <p:cNvGrpSpPr/>
        <p:nvPr/>
      </p:nvGrpSpPr>
      <p:grpSpPr>
        <a:xfrm>
          <a:off x="0" y="0"/>
          <a:ext cx="0" cy="0"/>
          <a:chOff x="0" y="0"/>
          <a:chExt cx="0" cy="0"/>
        </a:xfrm>
      </p:grpSpPr>
      <p:sp>
        <p:nvSpPr>
          <p:cNvPr id="1210" name="Google Shape;1210;p205"/>
          <p:cNvSpPr txBox="1"/>
          <p:nvPr>
            <p:ph idx="1" type="body"/>
          </p:nvPr>
        </p:nvSpPr>
        <p:spPr>
          <a:xfrm>
            <a:off x="361350" y="323275"/>
            <a:ext cx="8236200" cy="4530600"/>
          </a:xfrm>
          <a:prstGeom prst="rect">
            <a:avLst/>
          </a:prstGeom>
          <a:noFill/>
          <a:ln>
            <a:noFill/>
          </a:ln>
        </p:spPr>
        <p:txBody>
          <a:bodyPr anchorCtr="0" anchor="t" bIns="91425" lIns="91425" spcFirstLastPara="1" rIns="91425" wrap="square" tIns="91425">
            <a:noAutofit/>
          </a:bodyPr>
          <a:lstStyle/>
          <a:p>
            <a:pPr indent="0" lvl="0" marL="457200" rtl="0" algn="l">
              <a:spcBef>
                <a:spcPts val="2400"/>
              </a:spcBef>
              <a:spcAft>
                <a:spcPts val="0"/>
              </a:spcAft>
              <a:buNone/>
            </a:pPr>
            <a:r>
              <a:rPr lang="en" sz="2400">
                <a:solidFill>
                  <a:srgbClr val="FFFFFF"/>
                </a:solidFill>
                <a:latin typeface="Times New Roman"/>
                <a:ea typeface="Times New Roman"/>
                <a:cs typeface="Times New Roman"/>
                <a:sym typeface="Times New Roman"/>
              </a:rPr>
              <a:t>Given the population mean is 100 and the test’s reliability is .5, what is the participant’s predicted true score when the observed score was 150? </a:t>
            </a:r>
            <a:endParaRPr sz="2400">
              <a:solidFill>
                <a:srgbClr val="FFFFFF"/>
              </a:solidFill>
              <a:latin typeface="Times New Roman"/>
              <a:ea typeface="Times New Roman"/>
              <a:cs typeface="Times New Roman"/>
              <a:sym typeface="Times New Roman"/>
            </a:endParaRPr>
          </a:p>
          <a:p>
            <a:pPr indent="-381000" lvl="0" marL="457200" rtl="0" algn="l">
              <a:spcBef>
                <a:spcPts val="24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75</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100</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BF9000"/>
              </a:buClr>
              <a:buSzPts val="2400"/>
              <a:buFont typeface="Times New Roman"/>
              <a:buAutoNum type="alphaLcPeriod"/>
            </a:pPr>
            <a:r>
              <a:rPr lang="en" sz="2400">
                <a:solidFill>
                  <a:srgbClr val="BF9000"/>
                </a:solidFill>
                <a:latin typeface="Times New Roman"/>
                <a:ea typeface="Times New Roman"/>
                <a:cs typeface="Times New Roman"/>
                <a:sym typeface="Times New Roman"/>
              </a:rPr>
              <a:t>125</a:t>
            </a:r>
            <a:endParaRPr sz="2400">
              <a:solidFill>
                <a:srgbClr val="BF9000"/>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150 </a:t>
            </a:r>
            <a:endParaRPr sz="2400">
              <a:solidFill>
                <a:srgbClr val="FFFFFF"/>
              </a:solidFill>
              <a:latin typeface="Times New Roman"/>
              <a:ea typeface="Times New Roman"/>
              <a:cs typeface="Times New Roman"/>
              <a:sym typeface="Times New Roman"/>
            </a:endParaRPr>
          </a:p>
          <a:p>
            <a:pPr indent="0" lvl="0" marL="0" rtl="0" algn="l">
              <a:spcBef>
                <a:spcPts val="2400"/>
              </a:spcBef>
              <a:spcAft>
                <a:spcPts val="240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206"/>
          <p:cNvSpPr txBox="1"/>
          <p:nvPr>
            <p:ph idx="1" type="body"/>
          </p:nvPr>
        </p:nvSpPr>
        <p:spPr>
          <a:xfrm>
            <a:off x="223325" y="0"/>
            <a:ext cx="8236200" cy="4530600"/>
          </a:xfrm>
          <a:prstGeom prst="rect">
            <a:avLst/>
          </a:prstGeom>
          <a:noFill/>
          <a:ln>
            <a:noFill/>
          </a:ln>
        </p:spPr>
        <p:txBody>
          <a:bodyPr anchorCtr="0" anchor="t" bIns="91425" lIns="91425" spcFirstLastPara="1" rIns="91425" wrap="square" tIns="91425">
            <a:noAutofit/>
          </a:bodyPr>
          <a:lstStyle/>
          <a:p>
            <a:pPr indent="0" lvl="0" marL="457200" rtl="0" algn="l">
              <a:spcBef>
                <a:spcPts val="2400"/>
              </a:spcBef>
              <a:spcAft>
                <a:spcPts val="0"/>
              </a:spcAft>
              <a:buNone/>
            </a:pPr>
            <a:r>
              <a:rPr lang="en" sz="2400">
                <a:solidFill>
                  <a:srgbClr val="FFFFFF"/>
                </a:solidFill>
                <a:latin typeface="Times New Roman"/>
                <a:ea typeface="Times New Roman"/>
                <a:cs typeface="Times New Roman"/>
                <a:sym typeface="Times New Roman"/>
              </a:rPr>
              <a:t>Predicted true scores </a:t>
            </a:r>
            <a:endParaRPr sz="2400">
              <a:solidFill>
                <a:srgbClr val="FFFFFF"/>
              </a:solidFill>
              <a:latin typeface="Times New Roman"/>
              <a:ea typeface="Times New Roman"/>
              <a:cs typeface="Times New Roman"/>
              <a:sym typeface="Times New Roman"/>
            </a:endParaRPr>
          </a:p>
          <a:p>
            <a:pPr indent="0" lvl="0" marL="457200" rtl="0" algn="l">
              <a:spcBef>
                <a:spcPts val="2400"/>
              </a:spcBef>
              <a:spcAft>
                <a:spcPts val="0"/>
              </a:spcAft>
              <a:buNone/>
            </a:pPr>
            <a:r>
              <a:t/>
            </a:r>
            <a:endParaRPr sz="2400">
              <a:solidFill>
                <a:srgbClr val="FFFFFF"/>
              </a:solidFill>
              <a:latin typeface="Times New Roman"/>
              <a:ea typeface="Times New Roman"/>
              <a:cs typeface="Times New Roman"/>
              <a:sym typeface="Times New Roman"/>
            </a:endParaRPr>
          </a:p>
          <a:p>
            <a:pPr indent="0" lvl="0" marL="0" rtl="0" algn="l">
              <a:spcBef>
                <a:spcPts val="2400"/>
              </a:spcBef>
              <a:spcAft>
                <a:spcPts val="0"/>
              </a:spcAft>
              <a:buNone/>
            </a:pPr>
            <a:r>
              <a:t/>
            </a:r>
            <a:endParaRPr sz="2400">
              <a:solidFill>
                <a:srgbClr val="FFFFFF"/>
              </a:solidFill>
              <a:latin typeface="Times New Roman"/>
              <a:ea typeface="Times New Roman"/>
              <a:cs typeface="Times New Roman"/>
              <a:sym typeface="Times New Roman"/>
            </a:endParaRPr>
          </a:p>
          <a:p>
            <a:pPr indent="0" lvl="0" marL="0" rtl="0" algn="l">
              <a:spcBef>
                <a:spcPts val="2400"/>
              </a:spcBef>
              <a:spcAft>
                <a:spcPts val="0"/>
              </a:spcAft>
              <a:buNone/>
            </a:pPr>
            <a:r>
              <a:t/>
            </a:r>
            <a:endParaRPr sz="2400">
              <a:solidFill>
                <a:srgbClr val="FFFFFF"/>
              </a:solidFill>
              <a:latin typeface="Times New Roman"/>
              <a:ea typeface="Times New Roman"/>
              <a:cs typeface="Times New Roman"/>
              <a:sym typeface="Times New Roman"/>
            </a:endParaRPr>
          </a:p>
          <a:p>
            <a:pPr indent="0" lvl="0" marL="0" rtl="0" algn="l">
              <a:spcBef>
                <a:spcPts val="2400"/>
              </a:spcBef>
              <a:spcAft>
                <a:spcPts val="0"/>
              </a:spcAft>
              <a:buNone/>
            </a:pPr>
            <a:r>
              <a:rPr lang="en" sz="2400">
                <a:solidFill>
                  <a:srgbClr val="FFFFFF"/>
                </a:solidFill>
                <a:latin typeface="Times New Roman"/>
                <a:ea typeface="Times New Roman"/>
                <a:cs typeface="Times New Roman"/>
                <a:sym typeface="Times New Roman"/>
              </a:rPr>
              <a:t>PTS = (.5 x 150) + (100 x (1 - .5)) </a:t>
            </a:r>
            <a:endParaRPr sz="2400">
              <a:solidFill>
                <a:srgbClr val="FFFFFF"/>
              </a:solidFill>
              <a:latin typeface="Times New Roman"/>
              <a:ea typeface="Times New Roman"/>
              <a:cs typeface="Times New Roman"/>
              <a:sym typeface="Times New Roman"/>
            </a:endParaRPr>
          </a:p>
          <a:p>
            <a:pPr indent="457200" lvl="0" marL="0" rtl="0" algn="l">
              <a:spcBef>
                <a:spcPts val="2400"/>
              </a:spcBef>
              <a:spcAft>
                <a:spcPts val="2400"/>
              </a:spcAft>
              <a:buNone/>
            </a:pPr>
            <a:r>
              <a:rPr lang="en" sz="2400">
                <a:solidFill>
                  <a:srgbClr val="FFFFFF"/>
                </a:solidFill>
                <a:latin typeface="Times New Roman"/>
                <a:ea typeface="Times New Roman"/>
                <a:cs typeface="Times New Roman"/>
                <a:sym typeface="Times New Roman"/>
              </a:rPr>
              <a:t>= 125  </a:t>
            </a:r>
            <a:endParaRPr sz="2400">
              <a:solidFill>
                <a:srgbClr val="FFFFFF"/>
              </a:solidFill>
              <a:latin typeface="Times New Roman"/>
              <a:ea typeface="Times New Roman"/>
              <a:cs typeface="Times New Roman"/>
              <a:sym typeface="Times New Roman"/>
            </a:endParaRPr>
          </a:p>
        </p:txBody>
      </p:sp>
      <p:pic>
        <p:nvPicPr>
          <p:cNvPr id="1216" name="Google Shape;1216;p206"/>
          <p:cNvPicPr preferRelativeResize="0"/>
          <p:nvPr/>
        </p:nvPicPr>
        <p:blipFill>
          <a:blip r:embed="rId3">
            <a:alphaModFix/>
          </a:blip>
          <a:stretch>
            <a:fillRect/>
          </a:stretch>
        </p:blipFill>
        <p:spPr>
          <a:xfrm>
            <a:off x="1615001" y="914450"/>
            <a:ext cx="5061850" cy="1151200"/>
          </a:xfrm>
          <a:prstGeom prst="rect">
            <a:avLst/>
          </a:prstGeom>
          <a:noFill/>
          <a:ln>
            <a:noFill/>
          </a:ln>
        </p:spPr>
      </p:pic>
      <p:sp>
        <p:nvSpPr>
          <p:cNvPr id="1217" name="Google Shape;1217;p206"/>
          <p:cNvSpPr txBox="1"/>
          <p:nvPr/>
        </p:nvSpPr>
        <p:spPr>
          <a:xfrm>
            <a:off x="401050" y="2311875"/>
            <a:ext cx="2083200" cy="483000"/>
          </a:xfrm>
          <a:prstGeom prst="rect">
            <a:avLst/>
          </a:prstGeom>
          <a:solidFill>
            <a:srgbClr val="A4C2F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Predicted true scores</a:t>
            </a:r>
            <a:endParaRPr b="1"/>
          </a:p>
        </p:txBody>
      </p:sp>
      <p:sp>
        <p:nvSpPr>
          <p:cNvPr id="1218" name="Google Shape;1218;p206"/>
          <p:cNvSpPr txBox="1"/>
          <p:nvPr/>
        </p:nvSpPr>
        <p:spPr>
          <a:xfrm>
            <a:off x="2868450" y="2330250"/>
            <a:ext cx="2083200" cy="483000"/>
          </a:xfrm>
          <a:prstGeom prst="rect">
            <a:avLst/>
          </a:prstGeom>
          <a:solidFill>
            <a:srgbClr val="A4C2F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Reliability coefficient</a:t>
            </a:r>
            <a:endParaRPr b="1"/>
          </a:p>
        </p:txBody>
      </p:sp>
      <p:cxnSp>
        <p:nvCxnSpPr>
          <p:cNvPr id="1219" name="Google Shape;1219;p206"/>
          <p:cNvCxnSpPr>
            <a:endCxn id="1217" idx="0"/>
          </p:cNvCxnSpPr>
          <p:nvPr/>
        </p:nvCxnSpPr>
        <p:spPr>
          <a:xfrm flipH="1">
            <a:off x="1442650" y="1621875"/>
            <a:ext cx="560700" cy="690000"/>
          </a:xfrm>
          <a:prstGeom prst="straightConnector1">
            <a:avLst/>
          </a:prstGeom>
          <a:noFill/>
          <a:ln cap="flat" cmpd="sng" w="38100">
            <a:solidFill>
              <a:srgbClr val="F1C232"/>
            </a:solidFill>
            <a:prstDash val="solid"/>
            <a:round/>
            <a:headEnd len="med" w="med" type="none"/>
            <a:tailEnd len="med" w="med" type="none"/>
          </a:ln>
        </p:spPr>
      </p:cxnSp>
      <p:cxnSp>
        <p:nvCxnSpPr>
          <p:cNvPr id="1220" name="Google Shape;1220;p206"/>
          <p:cNvCxnSpPr>
            <a:endCxn id="1218" idx="0"/>
          </p:cNvCxnSpPr>
          <p:nvPr/>
        </p:nvCxnSpPr>
        <p:spPr>
          <a:xfrm>
            <a:off x="3017250" y="1708050"/>
            <a:ext cx="892800" cy="622200"/>
          </a:xfrm>
          <a:prstGeom prst="straightConnector1">
            <a:avLst/>
          </a:prstGeom>
          <a:noFill/>
          <a:ln cap="flat" cmpd="sng" w="38100">
            <a:solidFill>
              <a:srgbClr val="F1C232"/>
            </a:solidFill>
            <a:prstDash val="solid"/>
            <a:round/>
            <a:headEnd len="med" w="med" type="none"/>
            <a:tailEnd len="med" w="med" type="none"/>
          </a:ln>
        </p:spPr>
      </p:cxnSp>
      <p:cxnSp>
        <p:nvCxnSpPr>
          <p:cNvPr id="1221" name="Google Shape;1221;p206"/>
          <p:cNvCxnSpPr/>
          <p:nvPr/>
        </p:nvCxnSpPr>
        <p:spPr>
          <a:xfrm flipH="1">
            <a:off x="4443050" y="1674150"/>
            <a:ext cx="560700" cy="690000"/>
          </a:xfrm>
          <a:prstGeom prst="straightConnector1">
            <a:avLst/>
          </a:prstGeom>
          <a:noFill/>
          <a:ln cap="flat" cmpd="sng" w="38100">
            <a:solidFill>
              <a:srgbClr val="F1C232"/>
            </a:solidFill>
            <a:prstDash val="solid"/>
            <a:round/>
            <a:headEnd len="med" w="med" type="none"/>
            <a:tailEnd len="med" w="med" type="none"/>
          </a:ln>
        </p:spPr>
      </p:cxnSp>
      <p:sp>
        <p:nvSpPr>
          <p:cNvPr id="1222" name="Google Shape;1222;p206"/>
          <p:cNvSpPr txBox="1"/>
          <p:nvPr/>
        </p:nvSpPr>
        <p:spPr>
          <a:xfrm>
            <a:off x="6816225" y="1248550"/>
            <a:ext cx="1551300" cy="622200"/>
          </a:xfrm>
          <a:prstGeom prst="rect">
            <a:avLst/>
          </a:prstGeom>
          <a:solidFill>
            <a:srgbClr val="A4C2F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Population mean scores</a:t>
            </a:r>
            <a:endParaRPr b="1"/>
          </a:p>
        </p:txBody>
      </p:sp>
      <p:cxnSp>
        <p:nvCxnSpPr>
          <p:cNvPr id="1223" name="Google Shape;1223;p206"/>
          <p:cNvCxnSpPr>
            <a:endCxn id="1222" idx="1"/>
          </p:cNvCxnSpPr>
          <p:nvPr/>
        </p:nvCxnSpPr>
        <p:spPr>
          <a:xfrm>
            <a:off x="6085425" y="1443550"/>
            <a:ext cx="730800" cy="116100"/>
          </a:xfrm>
          <a:prstGeom prst="straightConnector1">
            <a:avLst/>
          </a:prstGeom>
          <a:noFill/>
          <a:ln cap="flat" cmpd="sng" w="38100">
            <a:solidFill>
              <a:srgbClr val="F1C232"/>
            </a:solidFill>
            <a:prstDash val="solid"/>
            <a:round/>
            <a:headEnd len="med" w="med" type="none"/>
            <a:tailEnd len="med" w="med" type="none"/>
          </a:ln>
        </p:spPr>
      </p:cxnSp>
      <p:sp>
        <p:nvSpPr>
          <p:cNvPr id="1224" name="Google Shape;1224;p206"/>
          <p:cNvSpPr txBox="1"/>
          <p:nvPr/>
        </p:nvSpPr>
        <p:spPr>
          <a:xfrm>
            <a:off x="3681800" y="308800"/>
            <a:ext cx="2701800" cy="483000"/>
          </a:xfrm>
          <a:prstGeom prst="rect">
            <a:avLst/>
          </a:prstGeom>
          <a:solidFill>
            <a:srgbClr val="A4C2F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Participant’s observed score</a:t>
            </a:r>
            <a:endParaRPr b="1"/>
          </a:p>
        </p:txBody>
      </p:sp>
      <p:cxnSp>
        <p:nvCxnSpPr>
          <p:cNvPr id="1225" name="Google Shape;1225;p206"/>
          <p:cNvCxnSpPr>
            <a:endCxn id="1224" idx="2"/>
          </p:cNvCxnSpPr>
          <p:nvPr/>
        </p:nvCxnSpPr>
        <p:spPr>
          <a:xfrm flipH="1" rot="10800000">
            <a:off x="3598100" y="791800"/>
            <a:ext cx="1434600" cy="458100"/>
          </a:xfrm>
          <a:prstGeom prst="straightConnector1">
            <a:avLst/>
          </a:prstGeom>
          <a:noFill/>
          <a:ln cap="flat" cmpd="sng" w="38100">
            <a:solidFill>
              <a:srgbClr val="F1C232"/>
            </a:solidFill>
            <a:prstDash val="solid"/>
            <a:round/>
            <a:headEnd len="med" w="med" type="none"/>
            <a:tailEnd len="med" w="med" type="none"/>
          </a:ln>
        </p:spPr>
      </p:cxn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9" name="Shape 1229"/>
        <p:cNvGrpSpPr/>
        <p:nvPr/>
      </p:nvGrpSpPr>
      <p:grpSpPr>
        <a:xfrm>
          <a:off x="0" y="0"/>
          <a:ext cx="0" cy="0"/>
          <a:chOff x="0" y="0"/>
          <a:chExt cx="0" cy="0"/>
        </a:xfrm>
      </p:grpSpPr>
      <p:sp>
        <p:nvSpPr>
          <p:cNvPr id="1230" name="Google Shape;1230;p207"/>
          <p:cNvSpPr txBox="1"/>
          <p:nvPr>
            <p:ph idx="1" type="body"/>
          </p:nvPr>
        </p:nvSpPr>
        <p:spPr>
          <a:xfrm>
            <a:off x="361350" y="323275"/>
            <a:ext cx="8236200" cy="45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Given the standard error of measurement of IQ test is 25, one RMHI student obtains a predicted true score of 125. Approximately, what is the 95% confidence interval for this test score?</a:t>
            </a:r>
            <a:endParaRPr sz="2400">
              <a:solidFill>
                <a:srgbClr val="FFFFFF"/>
              </a:solidFill>
              <a:latin typeface="Times New Roman"/>
              <a:ea typeface="Times New Roman"/>
              <a:cs typeface="Times New Roman"/>
              <a:sym typeface="Times New Roman"/>
            </a:endParaRPr>
          </a:p>
          <a:p>
            <a:pPr indent="-381000" lvl="0" marL="457200" rtl="0" algn="l">
              <a:spcBef>
                <a:spcPts val="24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100 - 150 </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75 - 150</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75 - 175 </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100 - 175 </a:t>
            </a:r>
            <a:endParaRPr sz="2400">
              <a:solidFill>
                <a:srgbClr val="FFFFFF"/>
              </a:solidFill>
              <a:latin typeface="Times New Roman"/>
              <a:ea typeface="Times New Roman"/>
              <a:cs typeface="Times New Roman"/>
              <a:sym typeface="Times New Roman"/>
            </a:endParaRPr>
          </a:p>
          <a:p>
            <a:pPr indent="0" lvl="0" marL="0" rtl="0" algn="l">
              <a:spcBef>
                <a:spcPts val="2400"/>
              </a:spcBef>
              <a:spcAft>
                <a:spcPts val="240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sp>
        <p:nvSpPr>
          <p:cNvPr id="1235" name="Google Shape;1235;p208"/>
          <p:cNvSpPr txBox="1"/>
          <p:nvPr>
            <p:ph idx="1" type="body"/>
          </p:nvPr>
        </p:nvSpPr>
        <p:spPr>
          <a:xfrm>
            <a:off x="361350" y="323275"/>
            <a:ext cx="8236200" cy="45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Given the standard error of measurement of IQ test is 25, one RMHI student obtains a predicted true score of 125. Approximately, what is the 95% confidence interval for this test score?</a:t>
            </a:r>
            <a:endParaRPr sz="2400">
              <a:solidFill>
                <a:srgbClr val="FFFFFF"/>
              </a:solidFill>
              <a:latin typeface="Times New Roman"/>
              <a:ea typeface="Times New Roman"/>
              <a:cs typeface="Times New Roman"/>
              <a:sym typeface="Times New Roman"/>
            </a:endParaRPr>
          </a:p>
          <a:p>
            <a:pPr indent="-381000" lvl="0" marL="457200" rtl="0" algn="l">
              <a:spcBef>
                <a:spcPts val="24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100 - 150 </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75 - 150</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BF9000"/>
              </a:buClr>
              <a:buSzPts val="2400"/>
              <a:buFont typeface="Times New Roman"/>
              <a:buAutoNum type="alphaLcPeriod"/>
            </a:pPr>
            <a:r>
              <a:rPr lang="en" sz="2400">
                <a:solidFill>
                  <a:srgbClr val="BF9000"/>
                </a:solidFill>
                <a:latin typeface="Times New Roman"/>
                <a:ea typeface="Times New Roman"/>
                <a:cs typeface="Times New Roman"/>
                <a:sym typeface="Times New Roman"/>
              </a:rPr>
              <a:t>75 - 175 </a:t>
            </a:r>
            <a:endParaRPr sz="2400">
              <a:solidFill>
                <a:srgbClr val="BF9000"/>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100 - 175 </a:t>
            </a:r>
            <a:endParaRPr sz="2400">
              <a:solidFill>
                <a:srgbClr val="FFFFFF"/>
              </a:solidFill>
              <a:latin typeface="Times New Roman"/>
              <a:ea typeface="Times New Roman"/>
              <a:cs typeface="Times New Roman"/>
              <a:sym typeface="Times New Roman"/>
            </a:endParaRPr>
          </a:p>
          <a:p>
            <a:pPr indent="0" lvl="0" marL="0" rtl="0" algn="l">
              <a:spcBef>
                <a:spcPts val="2400"/>
              </a:spcBef>
              <a:spcAft>
                <a:spcPts val="240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6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329" name="Google Shape;329;p6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These expressions combine logical operators and data frame variable notation.</a:t>
            </a:r>
            <a:endParaRPr/>
          </a:p>
          <a:p>
            <a:pPr indent="0" lvl="0" marL="0" rtl="0" algn="l">
              <a:spcBef>
                <a:spcPts val="1600"/>
              </a:spcBef>
              <a:spcAft>
                <a:spcPts val="0"/>
              </a:spcAft>
              <a:buNone/>
            </a:pPr>
            <a:r>
              <a:rPr lang="en"/>
              <a:t>I hope this example gives you an idea of the many ways we can manipulate a data frame.</a:t>
            </a:r>
            <a:endParaRPr/>
          </a:p>
          <a:p>
            <a:pPr indent="0" lvl="0" marL="0" rtl="0" algn="l">
              <a:spcBef>
                <a:spcPts val="1600"/>
              </a:spcBef>
              <a:spcAft>
                <a:spcPts val="1600"/>
              </a:spcAft>
              <a:buNone/>
            </a:pPr>
            <a:r>
              <a:t/>
            </a:r>
            <a:endParaRPr/>
          </a:p>
        </p:txBody>
      </p:sp>
      <p:pic>
        <p:nvPicPr>
          <p:cNvPr id="330" name="Google Shape;330;p65"/>
          <p:cNvPicPr preferRelativeResize="0"/>
          <p:nvPr/>
        </p:nvPicPr>
        <p:blipFill>
          <a:blip r:embed="rId3">
            <a:alphaModFix/>
          </a:blip>
          <a:stretch>
            <a:fillRect/>
          </a:stretch>
        </p:blipFill>
        <p:spPr>
          <a:xfrm>
            <a:off x="358625" y="1225225"/>
            <a:ext cx="7583650" cy="143722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sp>
        <p:nvSpPr>
          <p:cNvPr id="1240" name="Google Shape;1240;p209"/>
          <p:cNvSpPr txBox="1"/>
          <p:nvPr>
            <p:ph idx="1" type="body"/>
          </p:nvPr>
        </p:nvSpPr>
        <p:spPr>
          <a:xfrm>
            <a:off x="361350" y="323275"/>
            <a:ext cx="8236200" cy="4530600"/>
          </a:xfrm>
          <a:prstGeom prst="rect">
            <a:avLst/>
          </a:prstGeom>
          <a:noFill/>
          <a:ln>
            <a:noFill/>
          </a:ln>
        </p:spPr>
        <p:txBody>
          <a:bodyPr anchorCtr="0" anchor="t" bIns="91425" lIns="91425" spcFirstLastPara="1" rIns="91425" wrap="square" tIns="91425">
            <a:noAutofit/>
          </a:bodyPr>
          <a:lstStyle/>
          <a:p>
            <a:pPr indent="0" lvl="0" marL="0" rtl="0" algn="l">
              <a:spcBef>
                <a:spcPts val="2400"/>
              </a:spcBef>
              <a:spcAft>
                <a:spcPts val="0"/>
              </a:spcAft>
              <a:buNone/>
            </a:pPr>
            <a:r>
              <a:rPr b="1" lang="en" sz="3000">
                <a:solidFill>
                  <a:srgbClr val="FFFFFF"/>
                </a:solidFill>
                <a:latin typeface="Times New Roman"/>
                <a:ea typeface="Times New Roman"/>
                <a:cs typeface="Times New Roman"/>
                <a:sym typeface="Times New Roman"/>
              </a:rPr>
              <a:t>Standard error of estimation </a:t>
            </a:r>
            <a:endParaRPr b="1" sz="3000">
              <a:solidFill>
                <a:srgbClr val="FFFFFF"/>
              </a:solidFill>
              <a:latin typeface="Times New Roman"/>
              <a:ea typeface="Times New Roman"/>
              <a:cs typeface="Times New Roman"/>
              <a:sym typeface="Times New Roman"/>
            </a:endParaRPr>
          </a:p>
          <a:p>
            <a:pPr indent="0" lvl="0" marL="0" rtl="0" algn="l">
              <a:spcBef>
                <a:spcPts val="2400"/>
              </a:spcBef>
              <a:spcAft>
                <a:spcPts val="0"/>
              </a:spcAft>
              <a:buNone/>
            </a:pPr>
            <a:r>
              <a:rPr lang="en" sz="3000">
                <a:solidFill>
                  <a:srgbClr val="FFFFFF"/>
                </a:solidFill>
                <a:latin typeface="Times New Roman"/>
                <a:ea typeface="Times New Roman"/>
                <a:cs typeface="Times New Roman"/>
                <a:sym typeface="Times New Roman"/>
              </a:rPr>
              <a:t>Lower Bound: Predicted True Score − (1.96 × 𝑆𝐸 )</a:t>
            </a:r>
            <a:endParaRPr sz="3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3000">
                <a:solidFill>
                  <a:srgbClr val="FFFFFF"/>
                </a:solidFill>
                <a:latin typeface="Times New Roman"/>
                <a:ea typeface="Times New Roman"/>
                <a:cs typeface="Times New Roman"/>
                <a:sym typeface="Times New Roman"/>
              </a:rPr>
              <a:t>Upper Bound: Predicted True Score + (1.96 × 𝑆𝐸 )</a:t>
            </a:r>
            <a:endParaRPr sz="3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3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3000">
                <a:solidFill>
                  <a:srgbClr val="FFFFFF"/>
                </a:solidFill>
                <a:latin typeface="Times New Roman"/>
                <a:ea typeface="Times New Roman"/>
                <a:cs typeface="Times New Roman"/>
                <a:sym typeface="Times New Roman"/>
              </a:rPr>
              <a:t>Lower Bound = 125 − (1.96 × 25 ) = 76</a:t>
            </a:r>
            <a:endParaRPr sz="3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3000">
                <a:solidFill>
                  <a:srgbClr val="FFFFFF"/>
                </a:solidFill>
                <a:latin typeface="Times New Roman"/>
                <a:ea typeface="Times New Roman"/>
                <a:cs typeface="Times New Roman"/>
                <a:sym typeface="Times New Roman"/>
              </a:rPr>
              <a:t>Upper Bound = 125 + (1.96 × 25 ) = 174</a:t>
            </a:r>
            <a:endParaRPr sz="3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3000">
                <a:solidFill>
                  <a:srgbClr val="FFFFFF"/>
                </a:solidFill>
                <a:latin typeface="Times New Roman"/>
                <a:ea typeface="Times New Roman"/>
                <a:cs typeface="Times New Roman"/>
                <a:sym typeface="Times New Roman"/>
              </a:rPr>
              <a:t>95% CI [76, 174]</a:t>
            </a:r>
            <a:endParaRPr sz="3000">
              <a:solidFill>
                <a:srgbClr val="FFFFFF"/>
              </a:solidFill>
              <a:latin typeface="Times New Roman"/>
              <a:ea typeface="Times New Roman"/>
              <a:cs typeface="Times New Roman"/>
              <a:sym typeface="Times New Roman"/>
            </a:endParaRPr>
          </a:p>
          <a:p>
            <a:pPr indent="0" lvl="0" marL="0" rtl="0" algn="l">
              <a:spcBef>
                <a:spcPts val="2400"/>
              </a:spcBef>
              <a:spcAft>
                <a:spcPts val="0"/>
              </a:spcAft>
              <a:buNone/>
            </a:pPr>
            <a:r>
              <a:t/>
            </a:r>
            <a:endParaRPr sz="3000">
              <a:solidFill>
                <a:srgbClr val="FFFFFF"/>
              </a:solidFill>
              <a:latin typeface="Times New Roman"/>
              <a:ea typeface="Times New Roman"/>
              <a:cs typeface="Times New Roman"/>
              <a:sym typeface="Times New Roman"/>
            </a:endParaRPr>
          </a:p>
          <a:p>
            <a:pPr indent="0" lvl="0" marL="0" rtl="0" algn="l">
              <a:spcBef>
                <a:spcPts val="2400"/>
              </a:spcBef>
              <a:spcAft>
                <a:spcPts val="2400"/>
              </a:spcAft>
              <a:buNone/>
            </a:pPr>
            <a:r>
              <a:t/>
            </a:r>
            <a:endParaRPr sz="3000">
              <a:solidFill>
                <a:srgbClr val="FFFFFF"/>
              </a:solidFill>
              <a:latin typeface="Times New Roman"/>
              <a:ea typeface="Times New Roman"/>
              <a:cs typeface="Times New Roman"/>
              <a:sym typeface="Times New Roman"/>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210"/>
          <p:cNvSpPr/>
          <p:nvPr/>
        </p:nvSpPr>
        <p:spPr>
          <a:xfrm>
            <a:off x="3194700" y="258675"/>
            <a:ext cx="2694300" cy="23958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246" name="Google Shape;1246;p210"/>
          <p:cNvSpPr/>
          <p:nvPr/>
        </p:nvSpPr>
        <p:spPr>
          <a:xfrm>
            <a:off x="202450" y="258600"/>
            <a:ext cx="2806500" cy="2395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247" name="Google Shape;1247;p210"/>
          <p:cNvSpPr/>
          <p:nvPr/>
        </p:nvSpPr>
        <p:spPr>
          <a:xfrm>
            <a:off x="6107250" y="258600"/>
            <a:ext cx="2868000" cy="2395800"/>
          </a:xfrm>
          <a:prstGeom prst="rec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248" name="Google Shape;1248;p210"/>
          <p:cNvSpPr txBox="1"/>
          <p:nvPr/>
        </p:nvSpPr>
        <p:spPr>
          <a:xfrm>
            <a:off x="6350350" y="317450"/>
            <a:ext cx="2361900" cy="22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CONSTRUCT</a:t>
            </a:r>
            <a:endParaRPr b="1" sz="2400"/>
          </a:p>
          <a:p>
            <a:pPr indent="0" lvl="0" marL="0" rtl="0" algn="ctr">
              <a:spcBef>
                <a:spcPts val="0"/>
              </a:spcBef>
              <a:spcAft>
                <a:spcPts val="0"/>
              </a:spcAft>
              <a:buNone/>
            </a:pPr>
            <a:r>
              <a:rPr b="1" lang="en" sz="2400"/>
              <a:t>VALIDITY</a:t>
            </a:r>
            <a:endParaRPr b="1" sz="2400"/>
          </a:p>
          <a:p>
            <a:pPr indent="0" lvl="0" marL="0" rtl="0" algn="l">
              <a:spcBef>
                <a:spcPts val="0"/>
              </a:spcBef>
              <a:spcAft>
                <a:spcPts val="0"/>
              </a:spcAft>
              <a:buNone/>
            </a:pPr>
            <a:r>
              <a:t/>
            </a:r>
            <a:endParaRPr b="1" sz="1800"/>
          </a:p>
          <a:p>
            <a:pPr indent="0" lvl="0" marL="0" rtl="0" algn="ctr">
              <a:spcBef>
                <a:spcPts val="0"/>
              </a:spcBef>
              <a:spcAft>
                <a:spcPts val="0"/>
              </a:spcAft>
              <a:buNone/>
            </a:pPr>
            <a:r>
              <a:rPr b="1" lang="en"/>
              <a:t>A test has construct validity to the extent it reflects the construct it is meant to be reflecting.</a:t>
            </a:r>
            <a:endParaRPr b="1"/>
          </a:p>
        </p:txBody>
      </p:sp>
      <p:sp>
        <p:nvSpPr>
          <p:cNvPr id="1249" name="Google Shape;1249;p210"/>
          <p:cNvSpPr txBox="1"/>
          <p:nvPr/>
        </p:nvSpPr>
        <p:spPr>
          <a:xfrm>
            <a:off x="3437475" y="165050"/>
            <a:ext cx="2225100" cy="20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CONTENT</a:t>
            </a:r>
            <a:endParaRPr b="1" sz="2400"/>
          </a:p>
          <a:p>
            <a:pPr indent="0" lvl="0" marL="0" rtl="0" algn="ctr">
              <a:spcBef>
                <a:spcPts val="0"/>
              </a:spcBef>
              <a:spcAft>
                <a:spcPts val="0"/>
              </a:spcAft>
              <a:buNone/>
            </a:pPr>
            <a:r>
              <a:rPr b="1" lang="en" sz="2400"/>
              <a:t>VALIDITY</a:t>
            </a:r>
            <a:endParaRPr b="1" sz="2400"/>
          </a:p>
          <a:p>
            <a:pPr indent="0" lvl="0" marL="0" rtl="0" algn="ctr">
              <a:spcBef>
                <a:spcPts val="0"/>
              </a:spcBef>
              <a:spcAft>
                <a:spcPts val="0"/>
              </a:spcAft>
              <a:buNone/>
            </a:pPr>
            <a:r>
              <a:t/>
            </a:r>
            <a:endParaRPr b="1" sz="1800"/>
          </a:p>
          <a:p>
            <a:pPr indent="0" lvl="0" marL="0" rtl="0" algn="ctr">
              <a:spcBef>
                <a:spcPts val="0"/>
              </a:spcBef>
              <a:spcAft>
                <a:spcPts val="0"/>
              </a:spcAft>
              <a:buNone/>
            </a:pPr>
            <a:r>
              <a:rPr b="1" lang="en"/>
              <a:t>A test has content validity to the extent its content reflects the full domain of the construct it is supposedly assessing </a:t>
            </a:r>
            <a:endParaRPr b="1"/>
          </a:p>
        </p:txBody>
      </p:sp>
      <p:sp>
        <p:nvSpPr>
          <p:cNvPr id="1250" name="Google Shape;1250;p210"/>
          <p:cNvSpPr txBox="1"/>
          <p:nvPr/>
        </p:nvSpPr>
        <p:spPr>
          <a:xfrm>
            <a:off x="371450" y="317450"/>
            <a:ext cx="2361900" cy="75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CRITERION</a:t>
            </a:r>
            <a:endParaRPr b="1" sz="2400"/>
          </a:p>
          <a:p>
            <a:pPr indent="0" lvl="0" marL="0" rtl="0" algn="ctr">
              <a:spcBef>
                <a:spcPts val="0"/>
              </a:spcBef>
              <a:spcAft>
                <a:spcPts val="0"/>
              </a:spcAft>
              <a:buNone/>
            </a:pPr>
            <a:r>
              <a:rPr b="1" lang="en" sz="2400"/>
              <a:t>VALIDITY</a:t>
            </a:r>
            <a:endParaRPr b="1" sz="2400"/>
          </a:p>
          <a:p>
            <a:pPr indent="0" lvl="0" marL="0" rtl="0" algn="ctr">
              <a:spcBef>
                <a:spcPts val="0"/>
              </a:spcBef>
              <a:spcAft>
                <a:spcPts val="0"/>
              </a:spcAft>
              <a:buNone/>
            </a:pPr>
            <a:r>
              <a:t/>
            </a:r>
            <a:endParaRPr b="1" sz="1800"/>
          </a:p>
          <a:p>
            <a:pPr indent="0" lvl="0" marL="0" rtl="0" algn="ctr">
              <a:spcBef>
                <a:spcPts val="0"/>
              </a:spcBef>
              <a:spcAft>
                <a:spcPts val="0"/>
              </a:spcAft>
              <a:buNone/>
            </a:pPr>
            <a:r>
              <a:rPr b="1" lang="en"/>
              <a:t>A test has criterion validity to the extent that it can predict scores on relevant criterion variables </a:t>
            </a:r>
            <a:endParaRPr b="1"/>
          </a:p>
        </p:txBody>
      </p:sp>
      <p:sp>
        <p:nvSpPr>
          <p:cNvPr id="1251" name="Google Shape;1251;p210"/>
          <p:cNvSpPr/>
          <p:nvPr/>
        </p:nvSpPr>
        <p:spPr>
          <a:xfrm>
            <a:off x="56225" y="3104700"/>
            <a:ext cx="1588500" cy="1016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252" name="Google Shape;1252;p210"/>
          <p:cNvSpPr txBox="1"/>
          <p:nvPr/>
        </p:nvSpPr>
        <p:spPr>
          <a:xfrm>
            <a:off x="115000" y="3329450"/>
            <a:ext cx="1529700" cy="638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CONCURRENT</a:t>
            </a:r>
            <a:endParaRPr b="1"/>
          </a:p>
          <a:p>
            <a:pPr indent="0" lvl="0" marL="0" rtl="0" algn="ctr">
              <a:spcBef>
                <a:spcPts val="0"/>
              </a:spcBef>
              <a:spcAft>
                <a:spcPts val="0"/>
              </a:spcAft>
              <a:buNone/>
            </a:pPr>
            <a:r>
              <a:rPr b="1" lang="en"/>
              <a:t>VALIDITY</a:t>
            </a:r>
            <a:endParaRPr b="1"/>
          </a:p>
        </p:txBody>
      </p:sp>
      <p:sp>
        <p:nvSpPr>
          <p:cNvPr id="1253" name="Google Shape;1253;p210"/>
          <p:cNvSpPr/>
          <p:nvPr/>
        </p:nvSpPr>
        <p:spPr>
          <a:xfrm>
            <a:off x="1786225" y="3104700"/>
            <a:ext cx="1588500" cy="1016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254" name="Google Shape;1254;p210"/>
          <p:cNvSpPr txBox="1"/>
          <p:nvPr/>
        </p:nvSpPr>
        <p:spPr>
          <a:xfrm>
            <a:off x="1845000" y="3329450"/>
            <a:ext cx="1529700" cy="638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PREDICTIVE</a:t>
            </a:r>
            <a:endParaRPr b="1"/>
          </a:p>
          <a:p>
            <a:pPr indent="0" lvl="0" marL="0" rtl="0" algn="ctr">
              <a:spcBef>
                <a:spcPts val="0"/>
              </a:spcBef>
              <a:spcAft>
                <a:spcPts val="0"/>
              </a:spcAft>
              <a:buNone/>
            </a:pPr>
            <a:r>
              <a:rPr b="1" lang="en"/>
              <a:t>VALIDITY</a:t>
            </a:r>
            <a:endParaRPr b="1"/>
          </a:p>
        </p:txBody>
      </p:sp>
      <p:sp>
        <p:nvSpPr>
          <p:cNvPr id="1255" name="Google Shape;1255;p210"/>
          <p:cNvSpPr/>
          <p:nvPr/>
        </p:nvSpPr>
        <p:spPr>
          <a:xfrm>
            <a:off x="5830250" y="3104700"/>
            <a:ext cx="1588500" cy="1016100"/>
          </a:xfrm>
          <a:prstGeom prst="rec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256" name="Google Shape;1256;p210"/>
          <p:cNvSpPr txBox="1"/>
          <p:nvPr/>
        </p:nvSpPr>
        <p:spPr>
          <a:xfrm>
            <a:off x="5889025" y="3329450"/>
            <a:ext cx="1529700" cy="638400"/>
          </a:xfrm>
          <a:prstGeom prst="rect">
            <a:avLst/>
          </a:prstGeom>
          <a:solidFill>
            <a:srgbClr val="B4A7D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CONVERGENT</a:t>
            </a:r>
            <a:endParaRPr b="1"/>
          </a:p>
          <a:p>
            <a:pPr indent="0" lvl="0" marL="0" rtl="0" algn="ctr">
              <a:spcBef>
                <a:spcPts val="0"/>
              </a:spcBef>
              <a:spcAft>
                <a:spcPts val="0"/>
              </a:spcAft>
              <a:buNone/>
            </a:pPr>
            <a:r>
              <a:rPr b="1" lang="en"/>
              <a:t>VALIDITY</a:t>
            </a:r>
            <a:endParaRPr b="1"/>
          </a:p>
        </p:txBody>
      </p:sp>
      <p:sp>
        <p:nvSpPr>
          <p:cNvPr id="1257" name="Google Shape;1257;p210"/>
          <p:cNvSpPr/>
          <p:nvPr/>
        </p:nvSpPr>
        <p:spPr>
          <a:xfrm>
            <a:off x="7560250" y="3104700"/>
            <a:ext cx="1588500" cy="1016100"/>
          </a:xfrm>
          <a:prstGeom prst="rec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258" name="Google Shape;1258;p210"/>
          <p:cNvSpPr txBox="1"/>
          <p:nvPr/>
        </p:nvSpPr>
        <p:spPr>
          <a:xfrm>
            <a:off x="7542825" y="3329450"/>
            <a:ext cx="1529700" cy="6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DISCRIMINANT</a:t>
            </a:r>
            <a:endParaRPr b="1"/>
          </a:p>
          <a:p>
            <a:pPr indent="0" lvl="0" marL="0" rtl="0" algn="ctr">
              <a:spcBef>
                <a:spcPts val="0"/>
              </a:spcBef>
              <a:spcAft>
                <a:spcPts val="0"/>
              </a:spcAft>
              <a:buNone/>
            </a:pPr>
            <a:r>
              <a:rPr b="1" lang="en"/>
              <a:t>VALIDITY</a:t>
            </a:r>
            <a:endParaRPr b="1"/>
          </a:p>
        </p:txBody>
      </p:sp>
      <p:sp>
        <p:nvSpPr>
          <p:cNvPr id="1259" name="Google Shape;1259;p210"/>
          <p:cNvSpPr/>
          <p:nvPr/>
        </p:nvSpPr>
        <p:spPr>
          <a:xfrm>
            <a:off x="3846338" y="3104700"/>
            <a:ext cx="1588500" cy="1016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260" name="Google Shape;1260;p210"/>
          <p:cNvSpPr txBox="1"/>
          <p:nvPr/>
        </p:nvSpPr>
        <p:spPr>
          <a:xfrm>
            <a:off x="3828913" y="3329450"/>
            <a:ext cx="1529700" cy="6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FACE</a:t>
            </a:r>
            <a:endParaRPr b="1"/>
          </a:p>
          <a:p>
            <a:pPr indent="0" lvl="0" marL="0" rtl="0" algn="ctr">
              <a:spcBef>
                <a:spcPts val="0"/>
              </a:spcBef>
              <a:spcAft>
                <a:spcPts val="0"/>
              </a:spcAft>
              <a:buNone/>
            </a:pPr>
            <a:r>
              <a:rPr b="1" lang="en"/>
              <a:t>VALIDITY</a:t>
            </a:r>
            <a:endParaRPr b="1"/>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4" name="Shape 1264"/>
        <p:cNvGrpSpPr/>
        <p:nvPr/>
      </p:nvGrpSpPr>
      <p:grpSpPr>
        <a:xfrm>
          <a:off x="0" y="0"/>
          <a:ext cx="0" cy="0"/>
          <a:chOff x="0" y="0"/>
          <a:chExt cx="0" cy="0"/>
        </a:xfrm>
      </p:grpSpPr>
      <p:sp>
        <p:nvSpPr>
          <p:cNvPr id="1265" name="Google Shape;1265;p211"/>
          <p:cNvSpPr txBox="1"/>
          <p:nvPr>
            <p:ph idx="1" type="body"/>
          </p:nvPr>
        </p:nvSpPr>
        <p:spPr>
          <a:xfrm>
            <a:off x="453900" y="513625"/>
            <a:ext cx="8236200" cy="3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If the content of a test looks as though it is measuring what it is supposed to, it is said to have high</a:t>
            </a:r>
            <a:endParaRPr sz="2400">
              <a:solidFill>
                <a:srgbClr val="FFFFFF"/>
              </a:solidFill>
              <a:latin typeface="Times New Roman"/>
              <a:ea typeface="Times New Roman"/>
              <a:cs typeface="Times New Roman"/>
              <a:sym typeface="Times New Roman"/>
            </a:endParaRPr>
          </a:p>
          <a:p>
            <a:pPr indent="-381000" lvl="0" marL="457200" rtl="0" algn="l">
              <a:spcBef>
                <a:spcPts val="16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construct validity</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face validity</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predictive validity</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discriminant validity </a:t>
            </a:r>
            <a:endParaRPr sz="24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9" name="Shape 1269"/>
        <p:cNvGrpSpPr/>
        <p:nvPr/>
      </p:nvGrpSpPr>
      <p:grpSpPr>
        <a:xfrm>
          <a:off x="0" y="0"/>
          <a:ext cx="0" cy="0"/>
          <a:chOff x="0" y="0"/>
          <a:chExt cx="0" cy="0"/>
        </a:xfrm>
      </p:grpSpPr>
      <p:sp>
        <p:nvSpPr>
          <p:cNvPr id="1270" name="Google Shape;1270;p212"/>
          <p:cNvSpPr txBox="1"/>
          <p:nvPr>
            <p:ph idx="1" type="body"/>
          </p:nvPr>
        </p:nvSpPr>
        <p:spPr>
          <a:xfrm>
            <a:off x="453900" y="513625"/>
            <a:ext cx="8236200" cy="3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If the content of a test looks as though it is measuring what it is supposed to, it is said to have high</a:t>
            </a:r>
            <a:endParaRPr sz="2400">
              <a:solidFill>
                <a:srgbClr val="FFFFFF"/>
              </a:solidFill>
              <a:latin typeface="Times New Roman"/>
              <a:ea typeface="Times New Roman"/>
              <a:cs typeface="Times New Roman"/>
              <a:sym typeface="Times New Roman"/>
            </a:endParaRPr>
          </a:p>
          <a:p>
            <a:pPr indent="-381000" lvl="0" marL="457200" rtl="0" algn="l">
              <a:spcBef>
                <a:spcPts val="16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construct validity</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BF9000"/>
              </a:buClr>
              <a:buSzPts val="2400"/>
              <a:buFont typeface="Times New Roman"/>
              <a:buAutoNum type="alphaLcPeriod"/>
            </a:pPr>
            <a:r>
              <a:rPr lang="en" sz="2400">
                <a:solidFill>
                  <a:srgbClr val="BF9000"/>
                </a:solidFill>
                <a:latin typeface="Times New Roman"/>
                <a:ea typeface="Times New Roman"/>
                <a:cs typeface="Times New Roman"/>
                <a:sym typeface="Times New Roman"/>
              </a:rPr>
              <a:t>face validity</a:t>
            </a:r>
            <a:endParaRPr sz="2400">
              <a:solidFill>
                <a:srgbClr val="BF9000"/>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predictive validity</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discriminant validity </a:t>
            </a:r>
            <a:endParaRPr sz="24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4" name="Shape 1274"/>
        <p:cNvGrpSpPr/>
        <p:nvPr/>
      </p:nvGrpSpPr>
      <p:grpSpPr>
        <a:xfrm>
          <a:off x="0" y="0"/>
          <a:ext cx="0" cy="0"/>
          <a:chOff x="0" y="0"/>
          <a:chExt cx="0" cy="0"/>
        </a:xfrm>
      </p:grpSpPr>
      <p:sp>
        <p:nvSpPr>
          <p:cNvPr id="1275" name="Google Shape;1275;p213"/>
          <p:cNvSpPr txBox="1"/>
          <p:nvPr>
            <p:ph idx="1" type="body"/>
          </p:nvPr>
        </p:nvSpPr>
        <p:spPr>
          <a:xfrm>
            <a:off x="156850" y="278350"/>
            <a:ext cx="8689200" cy="36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To assess the convergent validity of a new test of self-esteem, a researcher should establish that…</a:t>
            </a:r>
            <a:endParaRPr sz="2400">
              <a:solidFill>
                <a:srgbClr val="FFFFFF"/>
              </a:solidFill>
              <a:latin typeface="Times New Roman"/>
              <a:ea typeface="Times New Roman"/>
              <a:cs typeface="Times New Roman"/>
              <a:sym typeface="Times New Roman"/>
            </a:endParaRPr>
          </a:p>
          <a:p>
            <a:pPr indent="76200" lvl="0" marL="457200" rtl="0" algn="l">
              <a:spcBef>
                <a:spcPts val="15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it correlates highly with a different test of self-esteem</a:t>
            </a:r>
            <a:endParaRPr sz="2400">
              <a:solidFill>
                <a:srgbClr val="FFFFFF"/>
              </a:solidFill>
              <a:latin typeface="Times New Roman"/>
              <a:ea typeface="Times New Roman"/>
              <a:cs typeface="Times New Roman"/>
              <a:sym typeface="Times New Roman"/>
            </a:endParaRPr>
          </a:p>
          <a:p>
            <a:pPr indent="762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it does not correlate too highly with a different test of self-esteem</a:t>
            </a:r>
            <a:endParaRPr sz="2400">
              <a:solidFill>
                <a:srgbClr val="FFFFFF"/>
              </a:solidFill>
              <a:latin typeface="Times New Roman"/>
              <a:ea typeface="Times New Roman"/>
              <a:cs typeface="Times New Roman"/>
              <a:sym typeface="Times New Roman"/>
            </a:endParaRPr>
          </a:p>
          <a:p>
            <a:pPr indent="762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it correlates highly with a test of narcissism</a:t>
            </a:r>
            <a:endParaRPr sz="2400">
              <a:solidFill>
                <a:srgbClr val="FFFFFF"/>
              </a:solidFill>
              <a:latin typeface="Times New Roman"/>
              <a:ea typeface="Times New Roman"/>
              <a:cs typeface="Times New Roman"/>
              <a:sym typeface="Times New Roman"/>
            </a:endParaRPr>
          </a:p>
          <a:p>
            <a:pPr indent="762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it does not correlate too highly with a test of narcissism</a:t>
            </a:r>
            <a:endParaRPr sz="2400">
              <a:solidFill>
                <a:srgbClr val="FFFFFF"/>
              </a:solidFill>
              <a:latin typeface="Times New Roman"/>
              <a:ea typeface="Times New Roman"/>
              <a:cs typeface="Times New Roman"/>
              <a:sym typeface="Times New Roman"/>
            </a:endParaRPr>
          </a:p>
          <a:p>
            <a:pPr indent="0" lvl="0" marL="0" rtl="0" algn="l">
              <a:spcBef>
                <a:spcPts val="1100"/>
              </a:spcBef>
              <a:spcAft>
                <a:spcPts val="160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9" name="Shape 1279"/>
        <p:cNvGrpSpPr/>
        <p:nvPr/>
      </p:nvGrpSpPr>
      <p:grpSpPr>
        <a:xfrm>
          <a:off x="0" y="0"/>
          <a:ext cx="0" cy="0"/>
          <a:chOff x="0" y="0"/>
          <a:chExt cx="0" cy="0"/>
        </a:xfrm>
      </p:grpSpPr>
      <p:sp>
        <p:nvSpPr>
          <p:cNvPr id="1280" name="Google Shape;1280;p214"/>
          <p:cNvSpPr txBox="1"/>
          <p:nvPr>
            <p:ph idx="1" type="body"/>
          </p:nvPr>
        </p:nvSpPr>
        <p:spPr>
          <a:xfrm>
            <a:off x="156850" y="-13450"/>
            <a:ext cx="8689200" cy="50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To assess the convergent validity of a new test of self-esteem, a researcher should establish that…</a:t>
            </a:r>
            <a:endParaRPr sz="2400">
              <a:solidFill>
                <a:srgbClr val="FFFFFF"/>
              </a:solidFill>
              <a:latin typeface="Times New Roman"/>
              <a:ea typeface="Times New Roman"/>
              <a:cs typeface="Times New Roman"/>
              <a:sym typeface="Times New Roman"/>
            </a:endParaRPr>
          </a:p>
          <a:p>
            <a:pPr indent="-381000" lvl="0" marL="457200" rtl="0" algn="l">
              <a:spcBef>
                <a:spcPts val="1500"/>
              </a:spcBef>
              <a:spcAft>
                <a:spcPts val="0"/>
              </a:spcAft>
              <a:buClr>
                <a:srgbClr val="BF9000"/>
              </a:buClr>
              <a:buSzPts val="2400"/>
              <a:buFont typeface="Times New Roman"/>
              <a:buAutoNum type="alphaLcPeriod"/>
            </a:pPr>
            <a:r>
              <a:rPr lang="en" sz="2400">
                <a:solidFill>
                  <a:srgbClr val="BF9000"/>
                </a:solidFill>
                <a:latin typeface="Times New Roman"/>
                <a:ea typeface="Times New Roman"/>
                <a:cs typeface="Times New Roman"/>
                <a:sym typeface="Times New Roman"/>
              </a:rPr>
              <a:t>it correlates highly with a different test of self-esteem</a:t>
            </a:r>
            <a:endParaRPr sz="2400">
              <a:solidFill>
                <a:srgbClr val="BF9000"/>
              </a:solidFill>
              <a:latin typeface="Times New Roman"/>
              <a:ea typeface="Times New Roman"/>
              <a:cs typeface="Times New Roman"/>
              <a:sym typeface="Times New Roman"/>
            </a:endParaRPr>
          </a:p>
          <a:p>
            <a:pPr indent="171450" lvl="0" marL="57150" rtl="0" algn="l">
              <a:spcBef>
                <a:spcPts val="1100"/>
              </a:spcBef>
              <a:spcAft>
                <a:spcPts val="0"/>
              </a:spcAft>
              <a:buNone/>
            </a:pPr>
            <a:r>
              <a:rPr lang="en" sz="2400">
                <a:solidFill>
                  <a:srgbClr val="BF9000"/>
                </a:solidFill>
                <a:latin typeface="Times New Roman"/>
                <a:ea typeface="Times New Roman"/>
                <a:cs typeface="Times New Roman"/>
                <a:sym typeface="Times New Roman"/>
              </a:rPr>
              <a:t>→ convergent validity indicates test scores should be correlated with tests of related constructs</a:t>
            </a:r>
            <a:endParaRPr sz="2400">
              <a:solidFill>
                <a:srgbClr val="BF9000"/>
              </a:solidFill>
              <a:latin typeface="Times New Roman"/>
              <a:ea typeface="Times New Roman"/>
              <a:cs typeface="Times New Roman"/>
              <a:sym typeface="Times New Roman"/>
            </a:endParaRPr>
          </a:p>
          <a:p>
            <a:pPr indent="-381000" lvl="0" marL="457200" rtl="0" algn="l">
              <a:spcBef>
                <a:spcPts val="11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it does not correlate too highly with a different test of self-esteem</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it correlates highly with a test of narcissism</a:t>
            </a:r>
            <a:endParaRPr sz="2400">
              <a:solidFill>
                <a:srgbClr val="FFFFFF"/>
              </a:solidFill>
              <a:latin typeface="Times New Roman"/>
              <a:ea typeface="Times New Roman"/>
              <a:cs typeface="Times New Roman"/>
              <a:sym typeface="Times New Roman"/>
            </a:endParaRPr>
          </a:p>
          <a:p>
            <a:pPr indent="-114300" lvl="0" marL="285750" rtl="0" algn="l">
              <a:spcBef>
                <a:spcPts val="1100"/>
              </a:spcBef>
              <a:spcAft>
                <a:spcPts val="0"/>
              </a:spcAft>
              <a:buNone/>
            </a:pPr>
            <a:r>
              <a:rPr lang="en" sz="2400">
                <a:solidFill>
                  <a:srgbClr val="FFFFFF"/>
                </a:solidFill>
                <a:latin typeface="Times New Roman"/>
                <a:ea typeface="Times New Roman"/>
                <a:cs typeface="Times New Roman"/>
                <a:sym typeface="Times New Roman"/>
              </a:rPr>
              <a:t>→ discriminant validity indicates test scores should not highly correlated with tests of unrated constructs</a:t>
            </a:r>
            <a:endParaRPr sz="2400">
              <a:solidFill>
                <a:srgbClr val="FFFFFF"/>
              </a:solidFill>
              <a:latin typeface="Times New Roman"/>
              <a:ea typeface="Times New Roman"/>
              <a:cs typeface="Times New Roman"/>
              <a:sym typeface="Times New Roman"/>
            </a:endParaRPr>
          </a:p>
          <a:p>
            <a:pPr indent="-381000" lvl="0" marL="457200" rtl="0" algn="l">
              <a:spcBef>
                <a:spcPts val="11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it does not correlate too highly with a test of narcissism</a:t>
            </a:r>
            <a:endParaRPr sz="2400">
              <a:solidFill>
                <a:srgbClr val="FFFFFF"/>
              </a:solidFill>
              <a:latin typeface="Times New Roman"/>
              <a:ea typeface="Times New Roman"/>
              <a:cs typeface="Times New Roman"/>
              <a:sym typeface="Times New Roman"/>
            </a:endParaRPr>
          </a:p>
          <a:p>
            <a:pPr indent="0" lvl="0" marL="0" rtl="0" algn="l">
              <a:spcBef>
                <a:spcPts val="1100"/>
              </a:spcBef>
              <a:spcAft>
                <a:spcPts val="160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sp>
        <p:nvSpPr>
          <p:cNvPr id="1285" name="Google Shape;1285;p215"/>
          <p:cNvSpPr txBox="1"/>
          <p:nvPr>
            <p:ph idx="1" type="body"/>
          </p:nvPr>
        </p:nvSpPr>
        <p:spPr>
          <a:xfrm>
            <a:off x="125475" y="137200"/>
            <a:ext cx="8861700" cy="46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To test the predictive validity of a test of extraversion, a researcher could show that people’s scores on the test correlate with …</a:t>
            </a:r>
            <a:endParaRPr sz="2400">
              <a:solidFill>
                <a:srgbClr val="FFFFFF"/>
              </a:solidFill>
              <a:latin typeface="Times New Roman"/>
              <a:ea typeface="Times New Roman"/>
              <a:cs typeface="Times New Roman"/>
              <a:sym typeface="Times New Roman"/>
            </a:endParaRPr>
          </a:p>
          <a:p>
            <a:pPr indent="-95250" lvl="0" marL="457200" rtl="0" algn="l">
              <a:spcBef>
                <a:spcPts val="15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their scores on another extraversion test</a:t>
            </a:r>
            <a:endParaRPr sz="2400">
              <a:solidFill>
                <a:srgbClr val="FFFFFF"/>
              </a:solidFill>
              <a:latin typeface="Times New Roman"/>
              <a:ea typeface="Times New Roman"/>
              <a:cs typeface="Times New Roman"/>
              <a:sym typeface="Times New Roman"/>
            </a:endParaRPr>
          </a:p>
          <a:p>
            <a:pPr indent="-9525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their scores on the same extraversion test at a later date</a:t>
            </a:r>
            <a:endParaRPr sz="2400">
              <a:solidFill>
                <a:srgbClr val="FFFFFF"/>
              </a:solidFill>
              <a:latin typeface="Times New Roman"/>
              <a:ea typeface="Times New Roman"/>
              <a:cs typeface="Times New Roman"/>
              <a:sym typeface="Times New Roman"/>
            </a:endParaRPr>
          </a:p>
          <a:p>
            <a:pPr indent="-9525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another person’s ratings of their extraversion</a:t>
            </a:r>
            <a:endParaRPr sz="2400">
              <a:solidFill>
                <a:srgbClr val="FFFFFF"/>
              </a:solidFill>
              <a:latin typeface="Times New Roman"/>
              <a:ea typeface="Times New Roman"/>
              <a:cs typeface="Times New Roman"/>
              <a:sym typeface="Times New Roman"/>
            </a:endParaRPr>
          </a:p>
          <a:p>
            <a:pPr indent="-9525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their frequency of attending parties over a two-month period</a:t>
            </a:r>
            <a:endParaRPr sz="2400">
              <a:solidFill>
                <a:srgbClr val="FFFFFF"/>
              </a:solidFill>
              <a:latin typeface="Times New Roman"/>
              <a:ea typeface="Times New Roman"/>
              <a:cs typeface="Times New Roman"/>
              <a:sym typeface="Times New Roman"/>
            </a:endParaRPr>
          </a:p>
          <a:p>
            <a:pPr indent="0" lvl="0" marL="0" rtl="0" algn="l">
              <a:spcBef>
                <a:spcPts val="1100"/>
              </a:spcBef>
              <a:spcAft>
                <a:spcPts val="160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216"/>
          <p:cNvSpPr txBox="1"/>
          <p:nvPr>
            <p:ph idx="1" type="body"/>
          </p:nvPr>
        </p:nvSpPr>
        <p:spPr>
          <a:xfrm>
            <a:off x="125475" y="137200"/>
            <a:ext cx="8861700" cy="46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To test the predictive validity of a test of extraversion, a researcher could show that people’s scores on the test correlate with …</a:t>
            </a:r>
            <a:endParaRPr sz="2400">
              <a:solidFill>
                <a:srgbClr val="FFFFFF"/>
              </a:solidFill>
              <a:latin typeface="Times New Roman"/>
              <a:ea typeface="Times New Roman"/>
              <a:cs typeface="Times New Roman"/>
              <a:sym typeface="Times New Roman"/>
            </a:endParaRPr>
          </a:p>
          <a:p>
            <a:pPr indent="-95250" lvl="0" marL="457200" rtl="0" algn="l">
              <a:spcBef>
                <a:spcPts val="15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their scores on another extraversion test</a:t>
            </a:r>
            <a:endParaRPr sz="2400">
              <a:solidFill>
                <a:srgbClr val="FFFFFF"/>
              </a:solidFill>
              <a:latin typeface="Times New Roman"/>
              <a:ea typeface="Times New Roman"/>
              <a:cs typeface="Times New Roman"/>
              <a:sym typeface="Times New Roman"/>
            </a:endParaRPr>
          </a:p>
          <a:p>
            <a:pPr indent="-9525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their scores on the same extraversion test at a later date</a:t>
            </a:r>
            <a:endParaRPr sz="2400">
              <a:solidFill>
                <a:srgbClr val="FFFFFF"/>
              </a:solidFill>
              <a:latin typeface="Times New Roman"/>
              <a:ea typeface="Times New Roman"/>
              <a:cs typeface="Times New Roman"/>
              <a:sym typeface="Times New Roman"/>
            </a:endParaRPr>
          </a:p>
          <a:p>
            <a:pPr indent="-9525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another person’s ratings of their extraversion</a:t>
            </a:r>
            <a:endParaRPr sz="2400">
              <a:solidFill>
                <a:srgbClr val="FFFFFF"/>
              </a:solidFill>
              <a:latin typeface="Times New Roman"/>
              <a:ea typeface="Times New Roman"/>
              <a:cs typeface="Times New Roman"/>
              <a:sym typeface="Times New Roman"/>
            </a:endParaRPr>
          </a:p>
          <a:p>
            <a:pPr indent="-95250" lvl="0" marL="457200" rtl="0" algn="l">
              <a:spcBef>
                <a:spcPts val="0"/>
              </a:spcBef>
              <a:spcAft>
                <a:spcPts val="0"/>
              </a:spcAft>
              <a:buClr>
                <a:srgbClr val="BF9000"/>
              </a:buClr>
              <a:buSzPts val="2400"/>
              <a:buFont typeface="Times New Roman"/>
              <a:buAutoNum type="alphaLcPeriod"/>
            </a:pPr>
            <a:r>
              <a:rPr lang="en" sz="2400">
                <a:solidFill>
                  <a:srgbClr val="BF9000"/>
                </a:solidFill>
                <a:latin typeface="Times New Roman"/>
                <a:ea typeface="Times New Roman"/>
                <a:cs typeface="Times New Roman"/>
                <a:sym typeface="Times New Roman"/>
              </a:rPr>
              <a:t>their frequency of attending parties over a two-month period</a:t>
            </a:r>
            <a:endParaRPr sz="2400">
              <a:solidFill>
                <a:srgbClr val="BF9000"/>
              </a:solidFill>
              <a:latin typeface="Times New Roman"/>
              <a:ea typeface="Times New Roman"/>
              <a:cs typeface="Times New Roman"/>
              <a:sym typeface="Times New Roman"/>
            </a:endParaRPr>
          </a:p>
          <a:p>
            <a:pPr indent="0" lvl="0" marL="457200" rtl="0" algn="l">
              <a:spcBef>
                <a:spcPts val="1100"/>
              </a:spcBef>
              <a:spcAft>
                <a:spcPts val="0"/>
              </a:spcAft>
              <a:buNone/>
            </a:pPr>
            <a:r>
              <a:rPr lang="en" sz="2400">
                <a:solidFill>
                  <a:srgbClr val="BF9000"/>
                </a:solidFill>
                <a:latin typeface="Times New Roman"/>
                <a:ea typeface="Times New Roman"/>
                <a:cs typeface="Times New Roman"/>
                <a:sym typeface="Times New Roman"/>
              </a:rPr>
              <a:t>→ predictive validity indicates test scores evaluated against a criterion that would be measured later </a:t>
            </a:r>
            <a:endParaRPr sz="2400">
              <a:solidFill>
                <a:srgbClr val="BF9000"/>
              </a:solidFill>
              <a:latin typeface="Times New Roman"/>
              <a:ea typeface="Times New Roman"/>
              <a:cs typeface="Times New Roman"/>
              <a:sym typeface="Times New Roman"/>
            </a:endParaRPr>
          </a:p>
          <a:p>
            <a:pPr indent="0" lvl="0" marL="400050" rtl="0" algn="l">
              <a:spcBef>
                <a:spcPts val="1100"/>
              </a:spcBef>
              <a:spcAft>
                <a:spcPts val="1600"/>
              </a:spcAft>
              <a:buNone/>
            </a:pPr>
            <a:r>
              <a:rPr lang="en" sz="2400">
                <a:solidFill>
                  <a:srgbClr val="FFFFFF"/>
                </a:solidFill>
                <a:latin typeface="Times New Roman"/>
                <a:ea typeface="Times New Roman"/>
                <a:cs typeface="Times New Roman"/>
                <a:sym typeface="Times New Roman"/>
              </a:rPr>
              <a:t>→ concurrent validity indicates test scores evaluated against a criterion measured at the same time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4" name="Shape 1294"/>
        <p:cNvGrpSpPr/>
        <p:nvPr/>
      </p:nvGrpSpPr>
      <p:grpSpPr>
        <a:xfrm>
          <a:off x="0" y="0"/>
          <a:ext cx="0" cy="0"/>
          <a:chOff x="0" y="0"/>
          <a:chExt cx="0" cy="0"/>
        </a:xfrm>
      </p:grpSpPr>
      <p:sp>
        <p:nvSpPr>
          <p:cNvPr id="1295" name="Google Shape;1295;p217"/>
          <p:cNvSpPr txBox="1"/>
          <p:nvPr>
            <p:ph idx="1" type="body"/>
          </p:nvPr>
        </p:nvSpPr>
        <p:spPr>
          <a:xfrm>
            <a:off x="140225" y="276325"/>
            <a:ext cx="6274800" cy="2829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When care has been taken to ensure that a measure is measuring all aspects of something fully, it has high..</a:t>
            </a:r>
            <a:endParaRPr sz="2000">
              <a:solidFill>
                <a:srgbClr val="FFFFFF"/>
              </a:solidFill>
              <a:latin typeface="Times New Roman"/>
              <a:ea typeface="Times New Roman"/>
              <a:cs typeface="Times New Roman"/>
              <a:sym typeface="Times New Roman"/>
            </a:endParaRPr>
          </a:p>
          <a:p>
            <a:pPr indent="-355600" lvl="0" marL="457200" rtl="0" algn="l">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When a measure correlates highly with other established measures of the same thing, </a:t>
            </a:r>
            <a:r>
              <a:rPr lang="en" sz="2000">
                <a:solidFill>
                  <a:schemeClr val="dk1"/>
                </a:solidFill>
                <a:latin typeface="Times New Roman"/>
                <a:ea typeface="Times New Roman"/>
                <a:cs typeface="Times New Roman"/>
                <a:sym typeface="Times New Roman"/>
              </a:rPr>
              <a:t>it has high..</a:t>
            </a:r>
            <a:endParaRPr sz="2000">
              <a:solidFill>
                <a:srgbClr val="FFFFFF"/>
              </a:solidFill>
              <a:latin typeface="Times New Roman"/>
              <a:ea typeface="Times New Roman"/>
              <a:cs typeface="Times New Roman"/>
              <a:sym typeface="Times New Roman"/>
            </a:endParaRPr>
          </a:p>
          <a:p>
            <a:pPr indent="-355600" lvl="0" marL="457200" rtl="0" algn="l">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When a measure is based on a full and close examination of the underlying concept, along with the related theoretical approaches, it has high..</a:t>
            </a:r>
            <a:endParaRPr sz="20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t/>
            </a:r>
            <a:endParaRPr sz="20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2000">
              <a:solidFill>
                <a:srgbClr val="FFFFFF"/>
              </a:solidFill>
              <a:latin typeface="Times New Roman"/>
              <a:ea typeface="Times New Roman"/>
              <a:cs typeface="Times New Roman"/>
              <a:sym typeface="Times New Roman"/>
            </a:endParaRPr>
          </a:p>
        </p:txBody>
      </p:sp>
      <p:sp>
        <p:nvSpPr>
          <p:cNvPr id="1296" name="Google Shape;1296;p217"/>
          <p:cNvSpPr txBox="1"/>
          <p:nvPr>
            <p:ph idx="1" type="body"/>
          </p:nvPr>
        </p:nvSpPr>
        <p:spPr>
          <a:xfrm>
            <a:off x="6414950" y="228600"/>
            <a:ext cx="1976100" cy="287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Times New Roman"/>
              <a:buAutoNum type="alphaLcPeriod"/>
            </a:pPr>
            <a:r>
              <a:rPr lang="en" sz="1800">
                <a:solidFill>
                  <a:schemeClr val="dk1"/>
                </a:solidFill>
                <a:latin typeface="Times New Roman"/>
                <a:ea typeface="Times New Roman"/>
                <a:cs typeface="Times New Roman"/>
                <a:sym typeface="Times New Roman"/>
              </a:rPr>
              <a:t>construct validity </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lphaLcPeriod"/>
            </a:pPr>
            <a:r>
              <a:rPr lang="en" sz="1800">
                <a:solidFill>
                  <a:schemeClr val="dk1"/>
                </a:solidFill>
                <a:latin typeface="Times New Roman"/>
                <a:ea typeface="Times New Roman"/>
                <a:cs typeface="Times New Roman"/>
                <a:sym typeface="Times New Roman"/>
              </a:rPr>
              <a:t>criterion validity</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lphaLcPeriod"/>
            </a:pPr>
            <a:r>
              <a:rPr lang="en" sz="1800">
                <a:solidFill>
                  <a:schemeClr val="dk1"/>
                </a:solidFill>
                <a:latin typeface="Times New Roman"/>
                <a:ea typeface="Times New Roman"/>
                <a:cs typeface="Times New Roman"/>
                <a:sym typeface="Times New Roman"/>
              </a:rPr>
              <a:t>content validity</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lphaLcPeriod"/>
            </a:pPr>
            <a:r>
              <a:rPr lang="en" sz="1800">
                <a:solidFill>
                  <a:schemeClr val="dk1"/>
                </a:solidFill>
                <a:latin typeface="Times New Roman"/>
                <a:ea typeface="Times New Roman"/>
                <a:cs typeface="Times New Roman"/>
                <a:sym typeface="Times New Roman"/>
              </a:rPr>
              <a:t>face validity </a:t>
            </a:r>
            <a:endParaRPr sz="18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1800">
              <a:solidFill>
                <a:srgbClr val="FFFFFF"/>
              </a:solidFill>
              <a:latin typeface="Times New Roman"/>
              <a:ea typeface="Times New Roman"/>
              <a:cs typeface="Times New Roman"/>
              <a:sym typeface="Times New Roman"/>
            </a:endParaRPr>
          </a:p>
        </p:txBody>
      </p:sp>
      <p:sp>
        <p:nvSpPr>
          <p:cNvPr id="1297" name="Google Shape;1297;p217"/>
          <p:cNvSpPr txBox="1"/>
          <p:nvPr>
            <p:ph idx="1" type="body"/>
          </p:nvPr>
        </p:nvSpPr>
        <p:spPr>
          <a:xfrm>
            <a:off x="292625" y="3190725"/>
            <a:ext cx="5725800" cy="1191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Times New Roman"/>
              <a:buAutoNum type="alphaLcPeriod"/>
            </a:pPr>
            <a:r>
              <a:rPr lang="en" sz="1800">
                <a:solidFill>
                  <a:srgbClr val="FFFFFF"/>
                </a:solidFill>
                <a:latin typeface="Times New Roman"/>
                <a:ea typeface="Times New Roman"/>
                <a:cs typeface="Times New Roman"/>
                <a:sym typeface="Times New Roman"/>
              </a:rPr>
              <a:t>1a - 2b - 3c</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AutoNum type="alphaLcPeriod"/>
            </a:pPr>
            <a:r>
              <a:rPr lang="en" sz="1800">
                <a:solidFill>
                  <a:srgbClr val="FFFFFF"/>
                </a:solidFill>
                <a:latin typeface="Times New Roman"/>
                <a:ea typeface="Times New Roman"/>
                <a:cs typeface="Times New Roman"/>
                <a:sym typeface="Times New Roman"/>
              </a:rPr>
              <a:t>1b - 2d - 3a</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AutoNum type="alphaLcPeriod"/>
            </a:pPr>
            <a:r>
              <a:rPr lang="en" sz="1800">
                <a:solidFill>
                  <a:srgbClr val="FFFFFF"/>
                </a:solidFill>
                <a:latin typeface="Times New Roman"/>
                <a:ea typeface="Times New Roman"/>
                <a:cs typeface="Times New Roman"/>
                <a:sym typeface="Times New Roman"/>
              </a:rPr>
              <a:t>1c - 2b- 3a</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AutoNum type="alphaLcPeriod"/>
            </a:pPr>
            <a:r>
              <a:rPr lang="en" sz="1800">
                <a:solidFill>
                  <a:srgbClr val="FFFFFF"/>
                </a:solidFill>
                <a:latin typeface="Times New Roman"/>
                <a:ea typeface="Times New Roman"/>
                <a:cs typeface="Times New Roman"/>
                <a:sym typeface="Times New Roman"/>
              </a:rPr>
              <a:t>1d - 2c - 3b</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218"/>
          <p:cNvSpPr txBox="1"/>
          <p:nvPr>
            <p:ph idx="1" type="body"/>
          </p:nvPr>
        </p:nvSpPr>
        <p:spPr>
          <a:xfrm>
            <a:off x="140225" y="276325"/>
            <a:ext cx="6180600" cy="2876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When care has been taken to ensure that a measure is measuring all aspects of something fully, it has high..</a:t>
            </a:r>
            <a:endParaRPr sz="2000">
              <a:solidFill>
                <a:srgbClr val="FFFFFF"/>
              </a:solidFill>
              <a:latin typeface="Times New Roman"/>
              <a:ea typeface="Times New Roman"/>
              <a:cs typeface="Times New Roman"/>
              <a:sym typeface="Times New Roman"/>
            </a:endParaRPr>
          </a:p>
          <a:p>
            <a:pPr indent="-355600" lvl="0" marL="457200" rtl="0" algn="l">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When a measure correlates highly with other established measures of the same thing, </a:t>
            </a:r>
            <a:r>
              <a:rPr lang="en" sz="2000">
                <a:solidFill>
                  <a:schemeClr val="dk1"/>
                </a:solidFill>
                <a:latin typeface="Times New Roman"/>
                <a:ea typeface="Times New Roman"/>
                <a:cs typeface="Times New Roman"/>
                <a:sym typeface="Times New Roman"/>
              </a:rPr>
              <a:t>it has high..</a:t>
            </a:r>
            <a:endParaRPr sz="2000">
              <a:solidFill>
                <a:srgbClr val="FFFFFF"/>
              </a:solidFill>
              <a:latin typeface="Times New Roman"/>
              <a:ea typeface="Times New Roman"/>
              <a:cs typeface="Times New Roman"/>
              <a:sym typeface="Times New Roman"/>
            </a:endParaRPr>
          </a:p>
          <a:p>
            <a:pPr indent="-355600" lvl="0" marL="457200" rtl="0" algn="l">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When a measure is based on a full and close examination of the underlying concept, along with the related theoretical approaches, it has high..</a:t>
            </a:r>
            <a:endParaRPr sz="20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t/>
            </a:r>
            <a:endParaRPr sz="20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2000">
              <a:solidFill>
                <a:srgbClr val="FFFFFF"/>
              </a:solidFill>
              <a:latin typeface="Times New Roman"/>
              <a:ea typeface="Times New Roman"/>
              <a:cs typeface="Times New Roman"/>
              <a:sym typeface="Times New Roman"/>
            </a:endParaRPr>
          </a:p>
        </p:txBody>
      </p:sp>
      <p:sp>
        <p:nvSpPr>
          <p:cNvPr id="1303" name="Google Shape;1303;p218"/>
          <p:cNvSpPr txBox="1"/>
          <p:nvPr>
            <p:ph idx="1" type="body"/>
          </p:nvPr>
        </p:nvSpPr>
        <p:spPr>
          <a:xfrm>
            <a:off x="6414950" y="228600"/>
            <a:ext cx="1976100" cy="287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Times New Roman"/>
              <a:buAutoNum type="alphaLcPeriod"/>
            </a:pPr>
            <a:r>
              <a:rPr lang="en" sz="1800">
                <a:solidFill>
                  <a:schemeClr val="dk1"/>
                </a:solidFill>
                <a:latin typeface="Times New Roman"/>
                <a:ea typeface="Times New Roman"/>
                <a:cs typeface="Times New Roman"/>
                <a:sym typeface="Times New Roman"/>
              </a:rPr>
              <a:t>construct validity </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lphaLcPeriod"/>
            </a:pPr>
            <a:r>
              <a:rPr lang="en" sz="1800">
                <a:solidFill>
                  <a:schemeClr val="dk1"/>
                </a:solidFill>
                <a:latin typeface="Times New Roman"/>
                <a:ea typeface="Times New Roman"/>
                <a:cs typeface="Times New Roman"/>
                <a:sym typeface="Times New Roman"/>
              </a:rPr>
              <a:t>criterion validity</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lphaLcPeriod"/>
            </a:pPr>
            <a:r>
              <a:rPr lang="en" sz="1800">
                <a:solidFill>
                  <a:schemeClr val="dk1"/>
                </a:solidFill>
                <a:latin typeface="Times New Roman"/>
                <a:ea typeface="Times New Roman"/>
                <a:cs typeface="Times New Roman"/>
                <a:sym typeface="Times New Roman"/>
              </a:rPr>
              <a:t>content validity</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lphaLcPeriod"/>
            </a:pPr>
            <a:r>
              <a:rPr lang="en" sz="1800">
                <a:solidFill>
                  <a:schemeClr val="dk1"/>
                </a:solidFill>
                <a:latin typeface="Times New Roman"/>
                <a:ea typeface="Times New Roman"/>
                <a:cs typeface="Times New Roman"/>
                <a:sym typeface="Times New Roman"/>
              </a:rPr>
              <a:t>face validity </a:t>
            </a:r>
            <a:endParaRPr sz="18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1800">
              <a:solidFill>
                <a:srgbClr val="FFFFFF"/>
              </a:solidFill>
              <a:latin typeface="Times New Roman"/>
              <a:ea typeface="Times New Roman"/>
              <a:cs typeface="Times New Roman"/>
              <a:sym typeface="Times New Roman"/>
            </a:endParaRPr>
          </a:p>
        </p:txBody>
      </p:sp>
      <p:sp>
        <p:nvSpPr>
          <p:cNvPr id="1304" name="Google Shape;1304;p218"/>
          <p:cNvSpPr txBox="1"/>
          <p:nvPr>
            <p:ph idx="1" type="body"/>
          </p:nvPr>
        </p:nvSpPr>
        <p:spPr>
          <a:xfrm>
            <a:off x="292625" y="3190725"/>
            <a:ext cx="5725800" cy="1191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Times New Roman"/>
              <a:buAutoNum type="alphaLcPeriod"/>
            </a:pPr>
            <a:r>
              <a:rPr lang="en" sz="1800">
                <a:solidFill>
                  <a:srgbClr val="FFFFFF"/>
                </a:solidFill>
                <a:latin typeface="Times New Roman"/>
                <a:ea typeface="Times New Roman"/>
                <a:cs typeface="Times New Roman"/>
                <a:sym typeface="Times New Roman"/>
              </a:rPr>
              <a:t>1a - 2b - 3c</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AutoNum type="alphaLcPeriod"/>
            </a:pPr>
            <a:r>
              <a:rPr lang="en" sz="1800">
                <a:solidFill>
                  <a:srgbClr val="FFFFFF"/>
                </a:solidFill>
                <a:latin typeface="Times New Roman"/>
                <a:ea typeface="Times New Roman"/>
                <a:cs typeface="Times New Roman"/>
                <a:sym typeface="Times New Roman"/>
              </a:rPr>
              <a:t>1b - 2d - 3a</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BF9000"/>
              </a:buClr>
              <a:buSzPts val="1800"/>
              <a:buFont typeface="Times New Roman"/>
              <a:buAutoNum type="alphaLcPeriod"/>
            </a:pPr>
            <a:r>
              <a:rPr lang="en" sz="1800">
                <a:solidFill>
                  <a:srgbClr val="BF9000"/>
                </a:solidFill>
                <a:latin typeface="Times New Roman"/>
                <a:ea typeface="Times New Roman"/>
                <a:cs typeface="Times New Roman"/>
                <a:sym typeface="Times New Roman"/>
              </a:rPr>
              <a:t>1c - 2b- 3a</a:t>
            </a:r>
            <a:endParaRPr sz="1800">
              <a:solidFill>
                <a:srgbClr val="BF9000"/>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AutoNum type="alphaLcPeriod"/>
            </a:pPr>
            <a:r>
              <a:rPr lang="en" sz="1800">
                <a:solidFill>
                  <a:srgbClr val="FFFFFF"/>
                </a:solidFill>
                <a:latin typeface="Times New Roman"/>
                <a:ea typeface="Times New Roman"/>
                <a:cs typeface="Times New Roman"/>
                <a:sym typeface="Times New Roman"/>
              </a:rPr>
              <a:t>1d - 2c - 3b</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6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Core Concepts: Manipulating scores</a:t>
            </a:r>
            <a:endParaRPr/>
          </a:p>
        </p:txBody>
      </p:sp>
      <p:sp>
        <p:nvSpPr>
          <p:cNvPr id="336" name="Google Shape;336;p6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different types of scores:</a:t>
            </a:r>
            <a:endParaRPr/>
          </a:p>
          <a:p>
            <a:pPr indent="-342900" lvl="0" marL="457200" rtl="0" algn="l">
              <a:spcBef>
                <a:spcPts val="1600"/>
              </a:spcBef>
              <a:spcAft>
                <a:spcPts val="0"/>
              </a:spcAft>
              <a:buSzPts val="1800"/>
              <a:buAutoNum type="alphaLcParenR"/>
            </a:pPr>
            <a:r>
              <a:rPr lang="en"/>
              <a:t>Raw/Observed scores: untouched metric from measure,</a:t>
            </a:r>
            <a:endParaRPr/>
          </a:p>
          <a:p>
            <a:pPr indent="-342900" lvl="0" marL="457200" rtl="0" algn="l">
              <a:spcBef>
                <a:spcPts val="0"/>
              </a:spcBef>
              <a:spcAft>
                <a:spcPts val="0"/>
              </a:spcAft>
              <a:buSzPts val="1800"/>
              <a:buAutoNum type="alphaLcParenR"/>
            </a:pPr>
            <a:r>
              <a:rPr lang="en"/>
              <a:t>Deviation score: scaled to the metric mean,</a:t>
            </a:r>
            <a:endParaRPr/>
          </a:p>
          <a:p>
            <a:pPr indent="-342900" lvl="0" marL="457200" rtl="0" algn="l">
              <a:spcBef>
                <a:spcPts val="0"/>
              </a:spcBef>
              <a:spcAft>
                <a:spcPts val="0"/>
              </a:spcAft>
              <a:buSzPts val="1800"/>
              <a:buAutoNum type="alphaLcParenR"/>
            </a:pPr>
            <a:r>
              <a:rPr lang="en"/>
              <a:t>Standardised score: scaled to a specified mean and a specified amount of standard deviations per unit,</a:t>
            </a:r>
            <a:endParaRPr/>
          </a:p>
          <a:p>
            <a:pPr indent="-342900" lvl="0" marL="457200" rtl="0" algn="l">
              <a:spcBef>
                <a:spcPts val="0"/>
              </a:spcBef>
              <a:spcAft>
                <a:spcPts val="0"/>
              </a:spcAft>
              <a:buSzPts val="1800"/>
              <a:buAutoNum type="alphaLcParenR"/>
            </a:pPr>
            <a:r>
              <a:rPr lang="en"/>
              <a:t>Z score: a type of standardised score with mean 0 and 1 standard deviation per unit.</a:t>
            </a:r>
            <a:endParaRPr/>
          </a:p>
          <a:p>
            <a:pPr indent="0" lvl="0" marL="0" rtl="0" algn="l">
              <a:spcBef>
                <a:spcPts val="1600"/>
              </a:spcBef>
              <a:spcAft>
                <a:spcPts val="1600"/>
              </a:spcAft>
              <a:buNone/>
            </a:pPr>
            <a:r>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219"/>
          <p:cNvSpPr txBox="1"/>
          <p:nvPr>
            <p:ph idx="1" type="body"/>
          </p:nvPr>
        </p:nvSpPr>
        <p:spPr>
          <a:xfrm>
            <a:off x="140225" y="276325"/>
            <a:ext cx="6180600" cy="2876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D966"/>
              </a:buClr>
              <a:buSzPts val="2000"/>
              <a:buFont typeface="Times New Roman"/>
              <a:buAutoNum type="arabicPeriod"/>
            </a:pPr>
            <a:r>
              <a:rPr lang="en" sz="2000">
                <a:solidFill>
                  <a:srgbClr val="FFD966"/>
                </a:solidFill>
                <a:latin typeface="Times New Roman"/>
                <a:ea typeface="Times New Roman"/>
                <a:cs typeface="Times New Roman"/>
                <a:sym typeface="Times New Roman"/>
              </a:rPr>
              <a:t>When care has been taken to ensure that a measure is measuring all aspects of something fully, it has high..</a:t>
            </a:r>
            <a:endParaRPr sz="2000">
              <a:solidFill>
                <a:srgbClr val="FFD966"/>
              </a:solidFill>
              <a:latin typeface="Times New Roman"/>
              <a:ea typeface="Times New Roman"/>
              <a:cs typeface="Times New Roman"/>
              <a:sym typeface="Times New Roman"/>
            </a:endParaRPr>
          </a:p>
          <a:p>
            <a:pPr indent="-355600" lvl="0" marL="457200" rtl="0" algn="l">
              <a:spcBef>
                <a:spcPts val="0"/>
              </a:spcBef>
              <a:spcAft>
                <a:spcPts val="0"/>
              </a:spcAft>
              <a:buClr>
                <a:srgbClr val="76A5AF"/>
              </a:buClr>
              <a:buSzPts val="2000"/>
              <a:buFont typeface="Times New Roman"/>
              <a:buAutoNum type="arabicPeriod"/>
            </a:pPr>
            <a:r>
              <a:rPr lang="en" sz="2000">
                <a:solidFill>
                  <a:srgbClr val="76A5AF"/>
                </a:solidFill>
                <a:latin typeface="Times New Roman"/>
                <a:ea typeface="Times New Roman"/>
                <a:cs typeface="Times New Roman"/>
                <a:sym typeface="Times New Roman"/>
              </a:rPr>
              <a:t>When a measure correlates highly with other established measures of the same thing, it has high..</a:t>
            </a:r>
            <a:endParaRPr sz="2000">
              <a:solidFill>
                <a:srgbClr val="76A5AF"/>
              </a:solidFill>
              <a:latin typeface="Times New Roman"/>
              <a:ea typeface="Times New Roman"/>
              <a:cs typeface="Times New Roman"/>
              <a:sym typeface="Times New Roman"/>
            </a:endParaRPr>
          </a:p>
          <a:p>
            <a:pPr indent="-355600" lvl="0" marL="457200" rtl="0" algn="l">
              <a:spcBef>
                <a:spcPts val="0"/>
              </a:spcBef>
              <a:spcAft>
                <a:spcPts val="0"/>
              </a:spcAft>
              <a:buClr>
                <a:srgbClr val="C27BA0"/>
              </a:buClr>
              <a:buSzPts val="2000"/>
              <a:buFont typeface="Times New Roman"/>
              <a:buAutoNum type="arabicPeriod"/>
            </a:pPr>
            <a:r>
              <a:rPr lang="en" sz="2000">
                <a:solidFill>
                  <a:srgbClr val="C27BA0"/>
                </a:solidFill>
                <a:latin typeface="Times New Roman"/>
                <a:ea typeface="Times New Roman"/>
                <a:cs typeface="Times New Roman"/>
                <a:sym typeface="Times New Roman"/>
              </a:rPr>
              <a:t>When a measure is based on a full and close examination of the underlying concept, along with the related theoretical approaches, it has high..</a:t>
            </a:r>
            <a:endParaRPr sz="2000">
              <a:solidFill>
                <a:srgbClr val="C27BA0"/>
              </a:solidFill>
              <a:latin typeface="Times New Roman"/>
              <a:ea typeface="Times New Roman"/>
              <a:cs typeface="Times New Roman"/>
              <a:sym typeface="Times New Roman"/>
            </a:endParaRPr>
          </a:p>
          <a:p>
            <a:pPr indent="0" lvl="0" marL="0" rtl="0" algn="l">
              <a:spcBef>
                <a:spcPts val="160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t/>
            </a:r>
            <a:endParaRPr sz="20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2000">
              <a:solidFill>
                <a:srgbClr val="FFFFFF"/>
              </a:solidFill>
              <a:latin typeface="Times New Roman"/>
              <a:ea typeface="Times New Roman"/>
              <a:cs typeface="Times New Roman"/>
              <a:sym typeface="Times New Roman"/>
            </a:endParaRPr>
          </a:p>
        </p:txBody>
      </p:sp>
      <p:sp>
        <p:nvSpPr>
          <p:cNvPr id="1310" name="Google Shape;1310;p219"/>
          <p:cNvSpPr txBox="1"/>
          <p:nvPr>
            <p:ph idx="1" type="body"/>
          </p:nvPr>
        </p:nvSpPr>
        <p:spPr>
          <a:xfrm>
            <a:off x="6414950" y="228600"/>
            <a:ext cx="1976100" cy="287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A64D79"/>
              </a:buClr>
              <a:buSzPts val="1800"/>
              <a:buFont typeface="Times New Roman"/>
              <a:buAutoNum type="alphaLcPeriod"/>
            </a:pPr>
            <a:r>
              <a:rPr lang="en" sz="1800">
                <a:solidFill>
                  <a:srgbClr val="A64D79"/>
                </a:solidFill>
                <a:latin typeface="Times New Roman"/>
                <a:ea typeface="Times New Roman"/>
                <a:cs typeface="Times New Roman"/>
                <a:sym typeface="Times New Roman"/>
              </a:rPr>
              <a:t>construct validity </a:t>
            </a:r>
            <a:endParaRPr sz="1800">
              <a:solidFill>
                <a:srgbClr val="A64D79"/>
              </a:solidFill>
              <a:latin typeface="Times New Roman"/>
              <a:ea typeface="Times New Roman"/>
              <a:cs typeface="Times New Roman"/>
              <a:sym typeface="Times New Roman"/>
            </a:endParaRPr>
          </a:p>
          <a:p>
            <a:pPr indent="-342900" lvl="0" marL="457200" rtl="0" algn="l">
              <a:spcBef>
                <a:spcPts val="0"/>
              </a:spcBef>
              <a:spcAft>
                <a:spcPts val="0"/>
              </a:spcAft>
              <a:buClr>
                <a:srgbClr val="76A5AF"/>
              </a:buClr>
              <a:buSzPts val="1800"/>
              <a:buFont typeface="Times New Roman"/>
              <a:buAutoNum type="alphaLcPeriod"/>
            </a:pPr>
            <a:r>
              <a:rPr lang="en" sz="1800">
                <a:solidFill>
                  <a:srgbClr val="76A5AF"/>
                </a:solidFill>
                <a:latin typeface="Times New Roman"/>
                <a:ea typeface="Times New Roman"/>
                <a:cs typeface="Times New Roman"/>
                <a:sym typeface="Times New Roman"/>
              </a:rPr>
              <a:t>criterion validity</a:t>
            </a:r>
            <a:endParaRPr sz="1800">
              <a:solidFill>
                <a:srgbClr val="76A5AF"/>
              </a:solidFill>
              <a:latin typeface="Times New Roman"/>
              <a:ea typeface="Times New Roman"/>
              <a:cs typeface="Times New Roman"/>
              <a:sym typeface="Times New Roman"/>
            </a:endParaRPr>
          </a:p>
          <a:p>
            <a:pPr indent="-342900" lvl="0" marL="457200" rtl="0" algn="l">
              <a:spcBef>
                <a:spcPts val="0"/>
              </a:spcBef>
              <a:spcAft>
                <a:spcPts val="0"/>
              </a:spcAft>
              <a:buClr>
                <a:srgbClr val="FFD966"/>
              </a:buClr>
              <a:buSzPts val="1800"/>
              <a:buFont typeface="Times New Roman"/>
              <a:buAutoNum type="alphaLcPeriod"/>
            </a:pPr>
            <a:r>
              <a:rPr lang="en" sz="1800">
                <a:solidFill>
                  <a:srgbClr val="FFD966"/>
                </a:solidFill>
                <a:latin typeface="Times New Roman"/>
                <a:ea typeface="Times New Roman"/>
                <a:cs typeface="Times New Roman"/>
                <a:sym typeface="Times New Roman"/>
              </a:rPr>
              <a:t>content validity</a:t>
            </a:r>
            <a:endParaRPr sz="1800">
              <a:solidFill>
                <a:srgbClr val="FFD966"/>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lphaLcPeriod"/>
            </a:pPr>
            <a:r>
              <a:rPr lang="en" sz="1800">
                <a:solidFill>
                  <a:schemeClr val="dk1"/>
                </a:solidFill>
                <a:latin typeface="Times New Roman"/>
                <a:ea typeface="Times New Roman"/>
                <a:cs typeface="Times New Roman"/>
                <a:sym typeface="Times New Roman"/>
              </a:rPr>
              <a:t>face validity </a:t>
            </a:r>
            <a:endParaRPr sz="18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16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1800">
              <a:solidFill>
                <a:srgbClr val="FFFFFF"/>
              </a:solidFill>
              <a:latin typeface="Times New Roman"/>
              <a:ea typeface="Times New Roman"/>
              <a:cs typeface="Times New Roman"/>
              <a:sym typeface="Times New Roman"/>
            </a:endParaRPr>
          </a:p>
        </p:txBody>
      </p:sp>
      <p:sp>
        <p:nvSpPr>
          <p:cNvPr id="1311" name="Google Shape;1311;p219"/>
          <p:cNvSpPr txBox="1"/>
          <p:nvPr>
            <p:ph idx="1" type="body"/>
          </p:nvPr>
        </p:nvSpPr>
        <p:spPr>
          <a:xfrm>
            <a:off x="292625" y="3190725"/>
            <a:ext cx="5725800" cy="1191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Times New Roman"/>
              <a:buAutoNum type="alphaLcPeriod"/>
            </a:pPr>
            <a:r>
              <a:rPr lang="en" sz="1800">
                <a:solidFill>
                  <a:srgbClr val="FFFFFF"/>
                </a:solidFill>
                <a:latin typeface="Times New Roman"/>
                <a:ea typeface="Times New Roman"/>
                <a:cs typeface="Times New Roman"/>
                <a:sym typeface="Times New Roman"/>
              </a:rPr>
              <a:t>1a - 2b - 3c</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AutoNum type="alphaLcPeriod"/>
            </a:pPr>
            <a:r>
              <a:rPr lang="en" sz="1800">
                <a:solidFill>
                  <a:srgbClr val="FFFFFF"/>
                </a:solidFill>
                <a:latin typeface="Times New Roman"/>
                <a:ea typeface="Times New Roman"/>
                <a:cs typeface="Times New Roman"/>
                <a:sym typeface="Times New Roman"/>
              </a:rPr>
              <a:t>1b - 2d - 3a</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BF9000"/>
              </a:buClr>
              <a:buSzPts val="1800"/>
              <a:buFont typeface="Times New Roman"/>
              <a:buAutoNum type="alphaLcPeriod"/>
            </a:pPr>
            <a:r>
              <a:rPr lang="en" sz="1800">
                <a:solidFill>
                  <a:srgbClr val="BF9000"/>
                </a:solidFill>
                <a:latin typeface="Times New Roman"/>
                <a:ea typeface="Times New Roman"/>
                <a:cs typeface="Times New Roman"/>
                <a:sym typeface="Times New Roman"/>
              </a:rPr>
              <a:t>1c - 2b- 3a</a:t>
            </a:r>
            <a:endParaRPr sz="1800">
              <a:solidFill>
                <a:srgbClr val="BF9000"/>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AutoNum type="alphaLcPeriod"/>
            </a:pPr>
            <a:r>
              <a:rPr lang="en" sz="1800">
                <a:solidFill>
                  <a:srgbClr val="FFFFFF"/>
                </a:solidFill>
                <a:latin typeface="Times New Roman"/>
                <a:ea typeface="Times New Roman"/>
                <a:cs typeface="Times New Roman"/>
                <a:sym typeface="Times New Roman"/>
              </a:rPr>
              <a:t>1d - 2c - 3b</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5" name="Shape 1315"/>
        <p:cNvGrpSpPr/>
        <p:nvPr/>
      </p:nvGrpSpPr>
      <p:grpSpPr>
        <a:xfrm>
          <a:off x="0" y="0"/>
          <a:ext cx="0" cy="0"/>
          <a:chOff x="0" y="0"/>
          <a:chExt cx="0" cy="0"/>
        </a:xfrm>
      </p:grpSpPr>
      <p:sp>
        <p:nvSpPr>
          <p:cNvPr id="1316" name="Google Shape;1316;p220"/>
          <p:cNvSpPr txBox="1"/>
          <p:nvPr>
            <p:ph idx="1" type="body"/>
          </p:nvPr>
        </p:nvSpPr>
        <p:spPr>
          <a:xfrm>
            <a:off x="453900" y="229275"/>
            <a:ext cx="8236200" cy="43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What’s the sensitivity?</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A. healthy people testing positive/sick people testing positive</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B. sick people testing positive/people testing positive</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C. sick people testing positive/people with disease</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D. people testing positive/total</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160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0" name="Shape 1320"/>
        <p:cNvGrpSpPr/>
        <p:nvPr/>
      </p:nvGrpSpPr>
      <p:grpSpPr>
        <a:xfrm>
          <a:off x="0" y="0"/>
          <a:ext cx="0" cy="0"/>
          <a:chOff x="0" y="0"/>
          <a:chExt cx="0" cy="0"/>
        </a:xfrm>
      </p:grpSpPr>
      <p:sp>
        <p:nvSpPr>
          <p:cNvPr id="1321" name="Google Shape;1321;p221"/>
          <p:cNvSpPr txBox="1"/>
          <p:nvPr>
            <p:ph idx="1" type="body"/>
          </p:nvPr>
        </p:nvSpPr>
        <p:spPr>
          <a:xfrm>
            <a:off x="453900" y="229275"/>
            <a:ext cx="8236200" cy="43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What’s the sensitivity?</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A. healthy people testing positive/sick people testing positive</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B. sick people testing positive/people testing positive</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BF9000"/>
                </a:solidFill>
                <a:latin typeface="Times New Roman"/>
                <a:ea typeface="Times New Roman"/>
                <a:cs typeface="Times New Roman"/>
                <a:sym typeface="Times New Roman"/>
              </a:rPr>
              <a:t>C. sick people testing positive/people with disease</a:t>
            </a:r>
            <a:endParaRPr sz="2400">
              <a:solidFill>
                <a:srgbClr val="BF9000"/>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D. people testing positive/total</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160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5" name="Shape 1325"/>
        <p:cNvGrpSpPr/>
        <p:nvPr/>
      </p:nvGrpSpPr>
      <p:grpSpPr>
        <a:xfrm>
          <a:off x="0" y="0"/>
          <a:ext cx="0" cy="0"/>
          <a:chOff x="0" y="0"/>
          <a:chExt cx="0" cy="0"/>
        </a:xfrm>
      </p:grpSpPr>
      <p:sp>
        <p:nvSpPr>
          <p:cNvPr id="1326" name="Google Shape;1326;p222"/>
          <p:cNvSpPr txBox="1"/>
          <p:nvPr>
            <p:ph idx="1" type="body"/>
          </p:nvPr>
        </p:nvSpPr>
        <p:spPr>
          <a:xfrm>
            <a:off x="453900" y="229275"/>
            <a:ext cx="8236200" cy="43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What’s the specificity?</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A. healthy people testing positive/ people testing negative</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B. sick people testing positive/people testing positive</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C. sick people testing positive/sick people</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D. healthy people testing negative/healthy people</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160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0" name="Shape 1330"/>
        <p:cNvGrpSpPr/>
        <p:nvPr/>
      </p:nvGrpSpPr>
      <p:grpSpPr>
        <a:xfrm>
          <a:off x="0" y="0"/>
          <a:ext cx="0" cy="0"/>
          <a:chOff x="0" y="0"/>
          <a:chExt cx="0" cy="0"/>
        </a:xfrm>
      </p:grpSpPr>
      <p:sp>
        <p:nvSpPr>
          <p:cNvPr id="1331" name="Google Shape;1331;p223"/>
          <p:cNvSpPr txBox="1"/>
          <p:nvPr>
            <p:ph idx="1" type="body"/>
          </p:nvPr>
        </p:nvSpPr>
        <p:spPr>
          <a:xfrm>
            <a:off x="453900" y="229275"/>
            <a:ext cx="8236200" cy="43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What’s the specificity?</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A. healthy people testing positive/ people testing negative</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B. sick people testing positive/people testing positive</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C. sick people testing positive/sick people</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BF9000"/>
                </a:solidFill>
                <a:latin typeface="Times New Roman"/>
                <a:ea typeface="Times New Roman"/>
                <a:cs typeface="Times New Roman"/>
                <a:sym typeface="Times New Roman"/>
              </a:rPr>
              <a:t>D. healthy people testing negative/healthy people</a:t>
            </a:r>
            <a:endParaRPr sz="2400">
              <a:solidFill>
                <a:srgbClr val="BF9000"/>
              </a:solidFill>
              <a:latin typeface="Times New Roman"/>
              <a:ea typeface="Times New Roman"/>
              <a:cs typeface="Times New Roman"/>
              <a:sym typeface="Times New Roman"/>
            </a:endParaRPr>
          </a:p>
          <a:p>
            <a:pPr indent="0" lvl="0" marL="0" rtl="0" algn="l">
              <a:spcBef>
                <a:spcPts val="0"/>
              </a:spcBef>
              <a:spcAft>
                <a:spcPts val="160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5" name="Shape 1335"/>
        <p:cNvGrpSpPr/>
        <p:nvPr/>
      </p:nvGrpSpPr>
      <p:grpSpPr>
        <a:xfrm>
          <a:off x="0" y="0"/>
          <a:ext cx="0" cy="0"/>
          <a:chOff x="0" y="0"/>
          <a:chExt cx="0" cy="0"/>
        </a:xfrm>
      </p:grpSpPr>
      <p:sp>
        <p:nvSpPr>
          <p:cNvPr id="1336" name="Google Shape;1336;p224"/>
          <p:cNvSpPr txBox="1"/>
          <p:nvPr>
            <p:ph idx="1" type="body"/>
          </p:nvPr>
        </p:nvSpPr>
        <p:spPr>
          <a:xfrm>
            <a:off x="453900" y="229275"/>
            <a:ext cx="8236200" cy="43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What’s the Positive Predictive Power?</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A. healthy people testing positive/sick people testing positive</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B. sick people testing positive/people testing positive</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C. sick people testing positive/total</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D. people testing positive/total</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160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sp>
        <p:nvSpPr>
          <p:cNvPr id="1341" name="Google Shape;1341;p225"/>
          <p:cNvSpPr txBox="1"/>
          <p:nvPr>
            <p:ph idx="1" type="body"/>
          </p:nvPr>
        </p:nvSpPr>
        <p:spPr>
          <a:xfrm>
            <a:off x="453900" y="229275"/>
            <a:ext cx="8236200" cy="43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What’s the Positive Predictive Power?</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A. healthy people testing positive/sick people testing positive</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BF9000"/>
                </a:solidFill>
                <a:latin typeface="Times New Roman"/>
                <a:ea typeface="Times New Roman"/>
                <a:cs typeface="Times New Roman"/>
                <a:sym typeface="Times New Roman"/>
              </a:rPr>
              <a:t>B. sick people testing positive/people testing positive</a:t>
            </a:r>
            <a:endParaRPr sz="2400">
              <a:solidFill>
                <a:srgbClr val="BF9000"/>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C. sick people testing positive/total</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D. people testing positive/total</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160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5" name="Shape 1345"/>
        <p:cNvGrpSpPr/>
        <p:nvPr/>
      </p:nvGrpSpPr>
      <p:grpSpPr>
        <a:xfrm>
          <a:off x="0" y="0"/>
          <a:ext cx="0" cy="0"/>
          <a:chOff x="0" y="0"/>
          <a:chExt cx="0" cy="0"/>
        </a:xfrm>
      </p:grpSpPr>
      <p:sp>
        <p:nvSpPr>
          <p:cNvPr id="1346" name="Google Shape;1346;p226"/>
          <p:cNvSpPr txBox="1"/>
          <p:nvPr>
            <p:ph idx="1" type="body"/>
          </p:nvPr>
        </p:nvSpPr>
        <p:spPr>
          <a:xfrm>
            <a:off x="453900" y="229275"/>
            <a:ext cx="8236200" cy="43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What’s the Negative Predictive Power?</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A. sick people testing negative/ healthy people testing negative</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B. well people testing negative/ people testing negative</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C. well people testing negative/ total</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D. people testing negative/ total</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160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0" name="Shape 1350"/>
        <p:cNvGrpSpPr/>
        <p:nvPr/>
      </p:nvGrpSpPr>
      <p:grpSpPr>
        <a:xfrm>
          <a:off x="0" y="0"/>
          <a:ext cx="0" cy="0"/>
          <a:chOff x="0" y="0"/>
          <a:chExt cx="0" cy="0"/>
        </a:xfrm>
      </p:grpSpPr>
      <p:sp>
        <p:nvSpPr>
          <p:cNvPr id="1351" name="Google Shape;1351;p227"/>
          <p:cNvSpPr txBox="1"/>
          <p:nvPr>
            <p:ph idx="1" type="body"/>
          </p:nvPr>
        </p:nvSpPr>
        <p:spPr>
          <a:xfrm>
            <a:off x="453900" y="229275"/>
            <a:ext cx="8236200" cy="43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What’s the Negative Predictive Power?</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A. sick people testing negative/ healthy people testing negative</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BF9000"/>
                </a:solidFill>
                <a:latin typeface="Times New Roman"/>
                <a:ea typeface="Times New Roman"/>
                <a:cs typeface="Times New Roman"/>
                <a:sym typeface="Times New Roman"/>
              </a:rPr>
              <a:t>B. well people testing negative/ people testing negative</a:t>
            </a:r>
            <a:endParaRPr sz="2400">
              <a:solidFill>
                <a:srgbClr val="BF9000"/>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C. well people testing negative/ total</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D. people testing negative/ total</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160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5" name="Shape 1355"/>
        <p:cNvGrpSpPr/>
        <p:nvPr/>
      </p:nvGrpSpPr>
      <p:grpSpPr>
        <a:xfrm>
          <a:off x="0" y="0"/>
          <a:ext cx="0" cy="0"/>
          <a:chOff x="0" y="0"/>
          <a:chExt cx="0" cy="0"/>
        </a:xfrm>
      </p:grpSpPr>
      <p:graphicFrame>
        <p:nvGraphicFramePr>
          <p:cNvPr id="1356" name="Google Shape;1356;p228"/>
          <p:cNvGraphicFramePr/>
          <p:nvPr/>
        </p:nvGraphicFramePr>
        <p:xfrm>
          <a:off x="362875" y="123250"/>
          <a:ext cx="3000000" cy="3000000"/>
        </p:xfrm>
        <a:graphic>
          <a:graphicData uri="http://schemas.openxmlformats.org/drawingml/2006/table">
            <a:tbl>
              <a:tblPr>
                <a:noFill/>
                <a:tableStyleId>{5A056A63-786C-494E-8D77-23C03F815FF2}</a:tableStyleId>
              </a:tblPr>
              <a:tblGrid>
                <a:gridCol w="1203675"/>
                <a:gridCol w="2174450"/>
                <a:gridCol w="2280300"/>
                <a:gridCol w="2809600"/>
              </a:tblGrid>
              <a:tr h="536500">
                <a:tc>
                  <a:txBody>
                    <a:bodyPr>
                      <a:noAutofit/>
                    </a:bodyPr>
                    <a:lstStyle/>
                    <a:p>
                      <a:pPr indent="0" lvl="0" marL="0" rtl="0" algn="l">
                        <a:spcBef>
                          <a:spcPts val="0"/>
                        </a:spcBef>
                        <a:spcAft>
                          <a:spcPts val="0"/>
                        </a:spcAft>
                        <a:buNone/>
                      </a:pPr>
                      <a:r>
                        <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c>
                  <a:txBody>
                    <a:bodyPr>
                      <a:noAutofit/>
                    </a:bodyPr>
                    <a:lstStyle/>
                    <a:p>
                      <a:pPr indent="0" lvl="0" marL="0" rtl="0" algn="ctr">
                        <a:lnSpc>
                          <a:spcPct val="115000"/>
                        </a:lnSpc>
                        <a:spcBef>
                          <a:spcPts val="0"/>
                        </a:spcBef>
                        <a:spcAft>
                          <a:spcPts val="0"/>
                        </a:spcAft>
                        <a:buNone/>
                      </a:pPr>
                      <a:r>
                        <a:rPr b="1" lang="en" sz="2000">
                          <a:solidFill>
                            <a:srgbClr val="FFFFFF"/>
                          </a:solidFill>
                          <a:latin typeface="Calibri"/>
                          <a:ea typeface="Calibri"/>
                          <a:cs typeface="Calibri"/>
                          <a:sym typeface="Calibri"/>
                        </a:rPr>
                        <a:t>Criterion Positive</a:t>
                      </a:r>
                      <a:endParaRPr b="1" sz="2000">
                        <a:solidFill>
                          <a:srgbClr val="FFFFFF"/>
                        </a:solidFill>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c>
                  <a:txBody>
                    <a:bodyPr>
                      <a:noAutofit/>
                    </a:bodyPr>
                    <a:lstStyle/>
                    <a:p>
                      <a:pPr indent="0" lvl="0" marL="0" rtl="0" algn="ctr">
                        <a:lnSpc>
                          <a:spcPct val="115000"/>
                        </a:lnSpc>
                        <a:spcBef>
                          <a:spcPts val="0"/>
                        </a:spcBef>
                        <a:spcAft>
                          <a:spcPts val="0"/>
                        </a:spcAft>
                        <a:buNone/>
                      </a:pPr>
                      <a:r>
                        <a:rPr b="1" lang="en" sz="2000">
                          <a:solidFill>
                            <a:srgbClr val="FFFFFF"/>
                          </a:solidFill>
                          <a:latin typeface="Calibri"/>
                          <a:ea typeface="Calibri"/>
                          <a:cs typeface="Calibri"/>
                          <a:sym typeface="Calibri"/>
                        </a:rPr>
                        <a:t>Criterion negative</a:t>
                      </a:r>
                      <a:endParaRPr b="1" sz="2000">
                        <a:solidFill>
                          <a:srgbClr val="FFFFFF"/>
                        </a:solidFill>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c>
                  <a:txBody>
                    <a:bodyPr>
                      <a:noAutofit/>
                    </a:bodyPr>
                    <a:lstStyle/>
                    <a:p>
                      <a:pPr indent="0" lvl="0" marL="0" rtl="0" algn="ctr">
                        <a:lnSpc>
                          <a:spcPct val="115000"/>
                        </a:lnSpc>
                        <a:spcBef>
                          <a:spcPts val="0"/>
                        </a:spcBef>
                        <a:spcAft>
                          <a:spcPts val="0"/>
                        </a:spcAft>
                        <a:buNone/>
                      </a:pPr>
                      <a:r>
                        <a:t/>
                      </a:r>
                      <a:endParaRPr b="1" sz="2000">
                        <a:solidFill>
                          <a:srgbClr val="FFFFFF"/>
                        </a:solidFill>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r>
              <a:tr h="797675">
                <a:tc>
                  <a:txBody>
                    <a:bodyPr>
                      <a:noAutofit/>
                    </a:bodyPr>
                    <a:lstStyle/>
                    <a:p>
                      <a:pPr indent="0" lvl="0" marL="0" rtl="0" algn="ctr">
                        <a:lnSpc>
                          <a:spcPct val="115000"/>
                        </a:lnSpc>
                        <a:spcBef>
                          <a:spcPts val="0"/>
                        </a:spcBef>
                        <a:spcAft>
                          <a:spcPts val="0"/>
                        </a:spcAft>
                        <a:buNone/>
                      </a:pPr>
                      <a:r>
                        <a:rPr b="1" lang="en" sz="2000">
                          <a:solidFill>
                            <a:srgbClr val="FFFFFF"/>
                          </a:solidFill>
                          <a:latin typeface="Calibri"/>
                          <a:ea typeface="Calibri"/>
                          <a:cs typeface="Calibri"/>
                          <a:sym typeface="Calibri"/>
                        </a:rPr>
                        <a:t>Test Positive</a:t>
                      </a:r>
                      <a:endParaRPr b="1" sz="2000">
                        <a:solidFill>
                          <a:srgbClr val="FFFFFF"/>
                        </a:solidFill>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0000"/>
                    </a:solidFill>
                  </a:tcPr>
                </a:tc>
                <a:tc>
                  <a:txBody>
                    <a:bodyPr>
                      <a:noAutofit/>
                    </a:bodyPr>
                    <a:lstStyle/>
                    <a:p>
                      <a:pPr indent="0" lvl="0" marL="0" rtl="0" algn="ctr">
                        <a:lnSpc>
                          <a:spcPct val="115000"/>
                        </a:lnSpc>
                        <a:spcBef>
                          <a:spcPts val="0"/>
                        </a:spcBef>
                        <a:spcAft>
                          <a:spcPts val="0"/>
                        </a:spcAft>
                        <a:buNone/>
                      </a:pPr>
                      <a:r>
                        <a:rPr lang="en" sz="2000">
                          <a:latin typeface="Calibri"/>
                          <a:ea typeface="Calibri"/>
                          <a:cs typeface="Calibri"/>
                          <a:sym typeface="Calibri"/>
                        </a:rPr>
                        <a:t>a</a:t>
                      </a:r>
                      <a:endParaRPr sz="20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CBCB"/>
                    </a:solidFill>
                  </a:tcPr>
                </a:tc>
                <a:tc>
                  <a:txBody>
                    <a:bodyPr>
                      <a:noAutofit/>
                    </a:bodyPr>
                    <a:lstStyle/>
                    <a:p>
                      <a:pPr indent="0" lvl="0" marL="0" rtl="0" algn="ctr">
                        <a:lnSpc>
                          <a:spcPct val="115000"/>
                        </a:lnSpc>
                        <a:spcBef>
                          <a:spcPts val="0"/>
                        </a:spcBef>
                        <a:spcAft>
                          <a:spcPts val="0"/>
                        </a:spcAft>
                        <a:buNone/>
                      </a:pPr>
                      <a:r>
                        <a:rPr lang="en" sz="2000">
                          <a:latin typeface="Calibri"/>
                          <a:ea typeface="Calibri"/>
                          <a:cs typeface="Calibri"/>
                          <a:sym typeface="Calibri"/>
                        </a:rPr>
                        <a:t>b</a:t>
                      </a:r>
                      <a:endParaRPr sz="20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CBCB"/>
                    </a:solidFill>
                  </a:tcPr>
                </a:tc>
                <a:tc>
                  <a:txBody>
                    <a:bodyPr>
                      <a:noAutofit/>
                    </a:bodyPr>
                    <a:lstStyle/>
                    <a:p>
                      <a:pPr indent="0" lvl="0" marL="0" rtl="0" algn="ctr">
                        <a:lnSpc>
                          <a:spcPct val="100000"/>
                        </a:lnSpc>
                        <a:spcBef>
                          <a:spcPts val="0"/>
                        </a:spcBef>
                        <a:spcAft>
                          <a:spcPts val="0"/>
                        </a:spcAft>
                        <a:buNone/>
                      </a:pPr>
                      <a:r>
                        <a:rPr lang="en" sz="1800">
                          <a:latin typeface="Times New Roman"/>
                          <a:ea typeface="Times New Roman"/>
                          <a:cs typeface="Times New Roman"/>
                          <a:sym typeface="Times New Roman"/>
                        </a:rPr>
                        <a:t>PPP =a/(a + b)</a:t>
                      </a:r>
                      <a:endParaRPr sz="1800">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a:latin typeface="Times New Roman"/>
                          <a:ea typeface="Times New Roman"/>
                          <a:cs typeface="Times New Roman"/>
                          <a:sym typeface="Times New Roman"/>
                        </a:rPr>
                        <a:t>Probability a positive test result indicates a positive case</a:t>
                      </a:r>
                      <a:endParaRPr>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BCBCB"/>
                    </a:solidFill>
                  </a:tcPr>
                </a:tc>
              </a:tr>
              <a:tr h="495950">
                <a:tc>
                  <a:txBody>
                    <a:bodyPr>
                      <a:noAutofit/>
                    </a:bodyPr>
                    <a:lstStyle/>
                    <a:p>
                      <a:pPr indent="0" lvl="0" marL="0" rtl="0" algn="ctr">
                        <a:lnSpc>
                          <a:spcPct val="115000"/>
                        </a:lnSpc>
                        <a:spcBef>
                          <a:spcPts val="0"/>
                        </a:spcBef>
                        <a:spcAft>
                          <a:spcPts val="0"/>
                        </a:spcAft>
                        <a:buNone/>
                      </a:pPr>
                      <a:r>
                        <a:rPr b="1" lang="en" sz="2000">
                          <a:solidFill>
                            <a:srgbClr val="FFFFFF"/>
                          </a:solidFill>
                          <a:latin typeface="Calibri"/>
                          <a:ea typeface="Calibri"/>
                          <a:cs typeface="Calibri"/>
                          <a:sym typeface="Calibri"/>
                        </a:rPr>
                        <a:t>Test Negative</a:t>
                      </a:r>
                      <a:endParaRPr b="1" sz="2000">
                        <a:solidFill>
                          <a:srgbClr val="FFFFFF"/>
                        </a:solidFill>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0000"/>
                    </a:solidFill>
                  </a:tcPr>
                </a:tc>
                <a:tc>
                  <a:txBody>
                    <a:bodyPr>
                      <a:noAutofit/>
                    </a:bodyPr>
                    <a:lstStyle/>
                    <a:p>
                      <a:pPr indent="0" lvl="0" marL="0" rtl="0" algn="ctr">
                        <a:lnSpc>
                          <a:spcPct val="115000"/>
                        </a:lnSpc>
                        <a:spcBef>
                          <a:spcPts val="0"/>
                        </a:spcBef>
                        <a:spcAft>
                          <a:spcPts val="0"/>
                        </a:spcAft>
                        <a:buNone/>
                      </a:pPr>
                      <a:r>
                        <a:rPr lang="en" sz="2000">
                          <a:latin typeface="Calibri"/>
                          <a:ea typeface="Calibri"/>
                          <a:cs typeface="Calibri"/>
                          <a:sym typeface="Calibri"/>
                        </a:rPr>
                        <a:t>c</a:t>
                      </a:r>
                      <a:endParaRPr sz="20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E7E7"/>
                    </a:solidFill>
                  </a:tcPr>
                </a:tc>
                <a:tc>
                  <a:txBody>
                    <a:bodyPr>
                      <a:noAutofit/>
                    </a:bodyPr>
                    <a:lstStyle/>
                    <a:p>
                      <a:pPr indent="0" lvl="0" marL="0" rtl="0" algn="ctr">
                        <a:lnSpc>
                          <a:spcPct val="115000"/>
                        </a:lnSpc>
                        <a:spcBef>
                          <a:spcPts val="0"/>
                        </a:spcBef>
                        <a:spcAft>
                          <a:spcPts val="0"/>
                        </a:spcAft>
                        <a:buNone/>
                      </a:pPr>
                      <a:r>
                        <a:rPr lang="en" sz="2000">
                          <a:latin typeface="Calibri"/>
                          <a:ea typeface="Calibri"/>
                          <a:cs typeface="Calibri"/>
                          <a:sym typeface="Calibri"/>
                        </a:rPr>
                        <a:t>d</a:t>
                      </a:r>
                      <a:endParaRPr sz="20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E7E7"/>
                    </a:solidFill>
                  </a:tcPr>
                </a:tc>
                <a:tc>
                  <a:txBody>
                    <a:bodyPr>
                      <a:noAutofit/>
                    </a:bodyPr>
                    <a:lstStyle/>
                    <a:p>
                      <a:pPr indent="0" lvl="0" marL="0" rtl="0" algn="ctr">
                        <a:lnSpc>
                          <a:spcPct val="115000"/>
                        </a:lnSpc>
                        <a:spcBef>
                          <a:spcPts val="0"/>
                        </a:spcBef>
                        <a:spcAft>
                          <a:spcPts val="0"/>
                        </a:spcAft>
                        <a:buNone/>
                      </a:pPr>
                      <a:r>
                        <a:rPr lang="en" sz="1800">
                          <a:latin typeface="Times New Roman"/>
                          <a:ea typeface="Times New Roman"/>
                          <a:cs typeface="Times New Roman"/>
                          <a:sym typeface="Times New Roman"/>
                        </a:rPr>
                        <a:t>NPP= d/(c+d)</a:t>
                      </a:r>
                      <a:endParaRPr sz="18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a:latin typeface="Times New Roman"/>
                          <a:ea typeface="Times New Roman"/>
                          <a:cs typeface="Times New Roman"/>
                          <a:sym typeface="Times New Roman"/>
                        </a:rPr>
                        <a:t>Probability a negative test result indicates a negative case</a:t>
                      </a:r>
                      <a:endParaRPr>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E7E7"/>
                    </a:solidFill>
                  </a:tcPr>
                </a:tc>
              </a:tr>
              <a:tr h="1162400">
                <a:tc>
                  <a:txBody>
                    <a:bodyPr>
                      <a:noAutofit/>
                    </a:bodyPr>
                    <a:lstStyle/>
                    <a:p>
                      <a:pPr indent="0" lvl="0" marL="0" rtl="0" algn="ctr">
                        <a:lnSpc>
                          <a:spcPct val="115000"/>
                        </a:lnSpc>
                        <a:spcBef>
                          <a:spcPts val="0"/>
                        </a:spcBef>
                        <a:spcAft>
                          <a:spcPts val="0"/>
                        </a:spcAft>
                        <a:buNone/>
                      </a:pPr>
                      <a:r>
                        <a:t/>
                      </a:r>
                      <a:endParaRPr b="1" sz="2000">
                        <a:solidFill>
                          <a:srgbClr val="FFFFFF"/>
                        </a:solidFill>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0000"/>
                    </a:solidFill>
                  </a:tcPr>
                </a:tc>
                <a:tc>
                  <a:txBody>
                    <a:bodyPr>
                      <a:noAutofit/>
                    </a:bodyPr>
                    <a:lstStyle/>
                    <a:p>
                      <a:pPr indent="0" lvl="0" marL="0" rtl="0" algn="ctr">
                        <a:lnSpc>
                          <a:spcPct val="115000"/>
                        </a:lnSpc>
                        <a:spcBef>
                          <a:spcPts val="0"/>
                        </a:spcBef>
                        <a:spcAft>
                          <a:spcPts val="0"/>
                        </a:spcAft>
                        <a:buNone/>
                      </a:pPr>
                      <a:r>
                        <a:rPr lang="en" sz="1800">
                          <a:latin typeface="Times New Roman"/>
                          <a:ea typeface="Times New Roman"/>
                          <a:cs typeface="Times New Roman"/>
                          <a:sym typeface="Times New Roman"/>
                        </a:rPr>
                        <a:t>Sensitivity</a:t>
                      </a:r>
                      <a:endParaRPr sz="18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latin typeface="Times New Roman"/>
                          <a:ea typeface="Times New Roman"/>
                          <a:cs typeface="Times New Roman"/>
                          <a:sym typeface="Times New Roman"/>
                        </a:rPr>
                        <a:t>Se = a/(a+c)</a:t>
                      </a:r>
                      <a:endParaRPr sz="18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a:latin typeface="Times New Roman"/>
                          <a:ea typeface="Times New Roman"/>
                          <a:cs typeface="Times New Roman"/>
                          <a:sym typeface="Times New Roman"/>
                        </a:rPr>
                        <a:t>Test’s ability to correctly detect positive cases</a:t>
                      </a:r>
                      <a:endParaRPr>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E7E7"/>
                    </a:solidFill>
                  </a:tcPr>
                </a:tc>
                <a:tc>
                  <a:txBody>
                    <a:bodyPr>
                      <a:noAutofit/>
                    </a:bodyPr>
                    <a:lstStyle/>
                    <a:p>
                      <a:pPr indent="0" lvl="0" marL="0" rtl="0" algn="ctr">
                        <a:lnSpc>
                          <a:spcPct val="115000"/>
                        </a:lnSpc>
                        <a:spcBef>
                          <a:spcPts val="0"/>
                        </a:spcBef>
                        <a:spcAft>
                          <a:spcPts val="0"/>
                        </a:spcAft>
                        <a:buNone/>
                      </a:pPr>
                      <a:r>
                        <a:rPr lang="en" sz="1800">
                          <a:latin typeface="Times New Roman"/>
                          <a:ea typeface="Times New Roman"/>
                          <a:cs typeface="Times New Roman"/>
                          <a:sym typeface="Times New Roman"/>
                        </a:rPr>
                        <a:t>Specificity</a:t>
                      </a:r>
                      <a:endParaRPr sz="18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00">
                          <a:latin typeface="Times New Roman"/>
                          <a:ea typeface="Times New Roman"/>
                          <a:cs typeface="Times New Roman"/>
                          <a:sym typeface="Times New Roman"/>
                        </a:rPr>
                        <a:t>Sp =  d/(b+d) </a:t>
                      </a:r>
                      <a:endParaRPr sz="18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a:latin typeface="Times New Roman"/>
                          <a:ea typeface="Times New Roman"/>
                          <a:cs typeface="Times New Roman"/>
                          <a:sym typeface="Times New Roman"/>
                        </a:rPr>
                        <a:t>Test’s ability to correctly detect negative cases</a:t>
                      </a:r>
                      <a:endParaRPr>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E7E7"/>
                    </a:solidFill>
                  </a:tcPr>
                </a:tc>
                <a:tc>
                  <a:txBody>
                    <a:bodyPr>
                      <a:noAutofit/>
                    </a:bodyPr>
                    <a:lstStyle/>
                    <a:p>
                      <a:pPr indent="0" lvl="0" marL="0" rtl="0" algn="ctr">
                        <a:lnSpc>
                          <a:spcPct val="115000"/>
                        </a:lnSpc>
                        <a:spcBef>
                          <a:spcPts val="0"/>
                        </a:spcBef>
                        <a:spcAft>
                          <a:spcPts val="0"/>
                        </a:spcAft>
                        <a:buNone/>
                      </a:pPr>
                      <a:r>
                        <a:t/>
                      </a:r>
                      <a:endParaRPr sz="20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E7E7"/>
                    </a:solidFill>
                  </a:tcPr>
                </a:tc>
              </a:tr>
              <a:tr h="1308600">
                <a:tc>
                  <a:txBody>
                    <a:bodyPr>
                      <a:noAutofit/>
                    </a:bodyPr>
                    <a:lstStyle/>
                    <a:p>
                      <a:pPr indent="0" lvl="0" marL="0" rtl="0" algn="ctr">
                        <a:lnSpc>
                          <a:spcPct val="115000"/>
                        </a:lnSpc>
                        <a:spcBef>
                          <a:spcPts val="0"/>
                        </a:spcBef>
                        <a:spcAft>
                          <a:spcPts val="0"/>
                        </a:spcAft>
                        <a:buNone/>
                      </a:pPr>
                      <a:r>
                        <a:t/>
                      </a:r>
                      <a:endParaRPr b="1" sz="2000">
                        <a:solidFill>
                          <a:srgbClr val="FFFFFF"/>
                        </a:solidFill>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0000"/>
                    </a:solidFill>
                  </a:tcPr>
                </a:tc>
                <a:tc gridSpan="2">
                  <a:txBody>
                    <a:bodyPr>
                      <a:noAutofit/>
                    </a:bodyPr>
                    <a:lstStyle/>
                    <a:p>
                      <a:pPr indent="292100" lvl="0" marL="0" rtl="0" algn="ctr">
                        <a:lnSpc>
                          <a:spcPct val="31764"/>
                        </a:lnSpc>
                        <a:spcBef>
                          <a:spcPts val="1000"/>
                        </a:spcBef>
                        <a:spcAft>
                          <a:spcPts val="0"/>
                        </a:spcAft>
                        <a:buNone/>
                      </a:pPr>
                      <a:r>
                        <a:rPr lang="en" sz="1800">
                          <a:latin typeface="Times New Roman"/>
                          <a:ea typeface="Times New Roman"/>
                          <a:cs typeface="Times New Roman"/>
                          <a:sym typeface="Times New Roman"/>
                        </a:rPr>
                        <a:t>Prevalence=  (a+c)/(a+b+c+d)</a:t>
                      </a:r>
                      <a:endParaRPr sz="1800">
                        <a:latin typeface="Times New Roman"/>
                        <a:ea typeface="Times New Roman"/>
                        <a:cs typeface="Times New Roman"/>
                        <a:sym typeface="Times New Roman"/>
                      </a:endParaRPr>
                    </a:p>
                    <a:p>
                      <a:pPr indent="0" lvl="0" marL="0" rtl="0" algn="ctr">
                        <a:lnSpc>
                          <a:spcPct val="31764"/>
                        </a:lnSpc>
                        <a:spcBef>
                          <a:spcPts val="1000"/>
                        </a:spcBef>
                        <a:spcAft>
                          <a:spcPts val="0"/>
                        </a:spcAft>
                        <a:buNone/>
                      </a:pPr>
                      <a:r>
                        <a:rPr lang="en">
                          <a:latin typeface="Times New Roman"/>
                          <a:ea typeface="Times New Roman"/>
                          <a:cs typeface="Times New Roman"/>
                          <a:sym typeface="Times New Roman"/>
                        </a:rPr>
                        <a:t>Probability a random case from the study is criterion positive</a:t>
                      </a:r>
                      <a:endParaRPr>
                        <a:latin typeface="Times New Roman"/>
                        <a:ea typeface="Times New Roman"/>
                        <a:cs typeface="Times New Roman"/>
                        <a:sym typeface="Times New Roman"/>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E7E7"/>
                    </a:solidFill>
                  </a:tcPr>
                </a:tc>
                <a:tc hMerge="1"/>
                <a:tc>
                  <a:txBody>
                    <a:bodyPr>
                      <a:noAutofit/>
                    </a:bodyPr>
                    <a:lstStyle/>
                    <a:p>
                      <a:pPr indent="0" lvl="0" marL="0" rtl="0" algn="ctr">
                        <a:lnSpc>
                          <a:spcPct val="115000"/>
                        </a:lnSpc>
                        <a:spcBef>
                          <a:spcPts val="0"/>
                        </a:spcBef>
                        <a:spcAft>
                          <a:spcPts val="0"/>
                        </a:spcAft>
                        <a:buNone/>
                      </a:pPr>
                      <a:r>
                        <a:t/>
                      </a:r>
                      <a:endParaRPr sz="20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E7E7"/>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6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Core Concepts: Random Variables</a:t>
            </a:r>
            <a:endParaRPr/>
          </a:p>
        </p:txBody>
      </p:sp>
      <p:sp>
        <p:nvSpPr>
          <p:cNvPr id="342" name="Google Shape;342;p6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variable consisting of the set of all possible outcomes defined by one or more population parameters. </a:t>
            </a:r>
            <a:endParaRPr/>
          </a:p>
          <a:p>
            <a:pPr indent="0" lvl="0" marL="0" rtl="0" algn="l">
              <a:spcBef>
                <a:spcPts val="1600"/>
              </a:spcBef>
              <a:spcAft>
                <a:spcPts val="0"/>
              </a:spcAft>
              <a:buNone/>
            </a:pPr>
            <a:r>
              <a:rPr lang="en"/>
              <a:t>I understand RVs to be the perpetually </a:t>
            </a:r>
            <a:r>
              <a:rPr lang="en"/>
              <a:t>unknowable</a:t>
            </a:r>
            <a:r>
              <a:rPr lang="en"/>
              <a:t> variable defined by the existing parameters of the natural world. </a:t>
            </a:r>
            <a:endParaRPr/>
          </a:p>
          <a:p>
            <a:pPr indent="0" lvl="0" marL="0" rtl="0" algn="l">
              <a:spcBef>
                <a:spcPts val="1600"/>
              </a:spcBef>
              <a:spcAft>
                <a:spcPts val="1600"/>
              </a:spcAft>
              <a:buNone/>
            </a:pPr>
            <a:r>
              <a:rPr lang="en"/>
              <a:t>If it’s easier to grasp as an infinite set ranging from infinity to negative infinity, that may be correct in some situations.</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0" name="Shape 1360"/>
        <p:cNvGrpSpPr/>
        <p:nvPr/>
      </p:nvGrpSpPr>
      <p:grpSpPr>
        <a:xfrm>
          <a:off x="0" y="0"/>
          <a:ext cx="0" cy="0"/>
          <a:chOff x="0" y="0"/>
          <a:chExt cx="0" cy="0"/>
        </a:xfrm>
      </p:grpSpPr>
      <p:sp>
        <p:nvSpPr>
          <p:cNvPr id="1361" name="Google Shape;1361;p229"/>
          <p:cNvSpPr txBox="1"/>
          <p:nvPr>
            <p:ph idx="1" type="body"/>
          </p:nvPr>
        </p:nvSpPr>
        <p:spPr>
          <a:xfrm>
            <a:off x="453900" y="229275"/>
            <a:ext cx="8236200" cy="43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In attempt to estimate and evaluate validity evidence, which multitrait-multimethod correlation produces the highest reliability when research studies have several constructs and apply different methods?</a:t>
            </a:r>
            <a:endParaRPr sz="2400">
              <a:solidFill>
                <a:srgbClr val="BF9000"/>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heterotrait-heteromethod correlations</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chemeClr val="dk1"/>
                </a:solidFill>
                <a:latin typeface="Times New Roman"/>
                <a:ea typeface="Times New Roman"/>
                <a:cs typeface="Times New Roman"/>
                <a:sym typeface="Times New Roman"/>
              </a:rPr>
              <a:t>heterotrait-monomethod correlations</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AutoNum type="alphaLcPeriod"/>
            </a:pPr>
            <a:r>
              <a:rPr lang="en" sz="2400">
                <a:solidFill>
                  <a:schemeClr val="dk1"/>
                </a:solidFill>
                <a:latin typeface="Times New Roman"/>
                <a:ea typeface="Times New Roman"/>
                <a:cs typeface="Times New Roman"/>
                <a:sym typeface="Times New Roman"/>
              </a:rPr>
              <a:t>monotrait-heteromethod correlations</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AutoNum type="alphaLcPeriod"/>
            </a:pPr>
            <a:r>
              <a:rPr lang="en" sz="2400">
                <a:solidFill>
                  <a:schemeClr val="dk1"/>
                </a:solidFill>
                <a:latin typeface="Times New Roman"/>
                <a:ea typeface="Times New Roman"/>
                <a:cs typeface="Times New Roman"/>
                <a:sym typeface="Times New Roman"/>
              </a:rPr>
              <a:t>monotrait-monomethod correlations</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sp>
        <p:nvSpPr>
          <p:cNvPr id="1366" name="Google Shape;1366;p230"/>
          <p:cNvSpPr txBox="1"/>
          <p:nvPr>
            <p:ph idx="1" type="body"/>
          </p:nvPr>
        </p:nvSpPr>
        <p:spPr>
          <a:xfrm>
            <a:off x="453900" y="229275"/>
            <a:ext cx="8236200" cy="43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In attempt to estimate and evaluate validity evidence, which multitrait-multimethod correlation produces the highest reliability when research studies have several constructs and apply different methods?</a:t>
            </a:r>
            <a:endParaRPr sz="2400">
              <a:solidFill>
                <a:srgbClr val="BF9000"/>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heterotrait-heteromethod correlations</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chemeClr val="dk1"/>
                </a:solidFill>
                <a:latin typeface="Times New Roman"/>
                <a:ea typeface="Times New Roman"/>
                <a:cs typeface="Times New Roman"/>
                <a:sym typeface="Times New Roman"/>
              </a:rPr>
              <a:t>heterotrait-monomethod correlations</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AutoNum type="alphaLcPeriod"/>
            </a:pPr>
            <a:r>
              <a:rPr lang="en" sz="2400">
                <a:solidFill>
                  <a:schemeClr val="dk1"/>
                </a:solidFill>
                <a:latin typeface="Times New Roman"/>
                <a:ea typeface="Times New Roman"/>
                <a:cs typeface="Times New Roman"/>
                <a:sym typeface="Times New Roman"/>
              </a:rPr>
              <a:t>monotrait-heteromethod correlations</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rgbClr val="BF9000"/>
              </a:buClr>
              <a:buSzPts val="2400"/>
              <a:buFont typeface="Times New Roman"/>
              <a:buAutoNum type="alphaLcPeriod"/>
            </a:pPr>
            <a:r>
              <a:rPr lang="en" sz="2400">
                <a:solidFill>
                  <a:srgbClr val="BF9000"/>
                </a:solidFill>
                <a:latin typeface="Times New Roman"/>
                <a:ea typeface="Times New Roman"/>
                <a:cs typeface="Times New Roman"/>
                <a:sym typeface="Times New Roman"/>
              </a:rPr>
              <a:t>monotrait-monomethod correlations</a:t>
            </a:r>
            <a:endParaRPr sz="2400">
              <a:solidFill>
                <a:srgbClr val="BF9000"/>
              </a:solidFill>
              <a:latin typeface="Times New Roman"/>
              <a:ea typeface="Times New Roman"/>
              <a:cs typeface="Times New Roman"/>
              <a:sym typeface="Times New Roman"/>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0" name="Shape 1370"/>
        <p:cNvGrpSpPr/>
        <p:nvPr/>
      </p:nvGrpSpPr>
      <p:grpSpPr>
        <a:xfrm>
          <a:off x="0" y="0"/>
          <a:ext cx="0" cy="0"/>
          <a:chOff x="0" y="0"/>
          <a:chExt cx="0" cy="0"/>
        </a:xfrm>
      </p:grpSpPr>
      <p:pic>
        <p:nvPicPr>
          <p:cNvPr id="1371" name="Google Shape;1371;p231"/>
          <p:cNvPicPr preferRelativeResize="0"/>
          <p:nvPr/>
        </p:nvPicPr>
        <p:blipFill>
          <a:blip r:embed="rId3">
            <a:alphaModFix/>
          </a:blip>
          <a:stretch>
            <a:fillRect/>
          </a:stretch>
        </p:blipFill>
        <p:spPr>
          <a:xfrm>
            <a:off x="293575" y="277875"/>
            <a:ext cx="6753325" cy="4427450"/>
          </a:xfrm>
          <a:prstGeom prst="rect">
            <a:avLst/>
          </a:prstGeom>
          <a:noFill/>
          <a:ln>
            <a:noFill/>
          </a:ln>
        </p:spPr>
      </p:pic>
      <p:sp>
        <p:nvSpPr>
          <p:cNvPr id="1372" name="Google Shape;1372;p231"/>
          <p:cNvSpPr txBox="1"/>
          <p:nvPr/>
        </p:nvSpPr>
        <p:spPr>
          <a:xfrm>
            <a:off x="6822700" y="941075"/>
            <a:ext cx="2148900" cy="1050900"/>
          </a:xfrm>
          <a:prstGeom prst="rect">
            <a:avLst/>
          </a:prstGeom>
          <a:solidFill>
            <a:srgbClr val="76A5A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one method measures the same trait → high correlations</a:t>
            </a:r>
            <a:endParaRPr/>
          </a:p>
          <a:p>
            <a:pPr indent="0" lvl="0" marL="0" rtl="0" algn="l">
              <a:spcBef>
                <a:spcPts val="0"/>
              </a:spcBef>
              <a:spcAft>
                <a:spcPts val="0"/>
              </a:spcAft>
              <a:buNone/>
            </a:pPr>
            <a:r>
              <a:rPr lang="en"/>
              <a:t>→ convergent validity</a:t>
            </a:r>
            <a:endParaRPr/>
          </a:p>
        </p:txBody>
      </p:sp>
      <p:cxnSp>
        <p:nvCxnSpPr>
          <p:cNvPr id="1373" name="Google Shape;1373;p231"/>
          <p:cNvCxnSpPr>
            <a:endCxn id="1372" idx="1"/>
          </p:cNvCxnSpPr>
          <p:nvPr/>
        </p:nvCxnSpPr>
        <p:spPr>
          <a:xfrm flipH="1" rot="10800000">
            <a:off x="4375900" y="1466525"/>
            <a:ext cx="2446800" cy="1795800"/>
          </a:xfrm>
          <a:prstGeom prst="straightConnector1">
            <a:avLst/>
          </a:prstGeom>
          <a:noFill/>
          <a:ln cap="flat" cmpd="sng" w="9525">
            <a:solidFill>
              <a:schemeClr val="dk2"/>
            </a:solidFill>
            <a:prstDash val="solid"/>
            <a:round/>
            <a:headEnd len="med" w="med" type="none"/>
            <a:tailEnd len="med" w="med" type="none"/>
          </a:ln>
        </p:spPr>
      </p:cxnSp>
      <p:sp>
        <p:nvSpPr>
          <p:cNvPr id="1374" name="Google Shape;1374;p231"/>
          <p:cNvSpPr txBox="1"/>
          <p:nvPr/>
        </p:nvSpPr>
        <p:spPr>
          <a:xfrm>
            <a:off x="6571625" y="2379600"/>
            <a:ext cx="2148900" cy="1050900"/>
          </a:xfrm>
          <a:prstGeom prst="rect">
            <a:avLst/>
          </a:prstGeom>
          <a:solidFill>
            <a:srgbClr val="76A5A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different methods measure different constructs → weakest</a:t>
            </a:r>
            <a:endParaRPr/>
          </a:p>
          <a:p>
            <a:pPr indent="0" lvl="0" marL="0" rtl="0" algn="l">
              <a:spcBef>
                <a:spcPts val="0"/>
              </a:spcBef>
              <a:spcAft>
                <a:spcPts val="0"/>
              </a:spcAft>
              <a:buNone/>
            </a:pPr>
            <a:r>
              <a:t/>
            </a:r>
            <a:endParaRPr/>
          </a:p>
        </p:txBody>
      </p:sp>
      <p:cxnSp>
        <p:nvCxnSpPr>
          <p:cNvPr id="1375" name="Google Shape;1375;p231"/>
          <p:cNvCxnSpPr>
            <a:stCxn id="1374" idx="1"/>
          </p:cNvCxnSpPr>
          <p:nvPr/>
        </p:nvCxnSpPr>
        <p:spPr>
          <a:xfrm flipH="1">
            <a:off x="2556425" y="2905050"/>
            <a:ext cx="4015200" cy="1596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9" name="Shape 1379"/>
        <p:cNvGrpSpPr/>
        <p:nvPr/>
      </p:nvGrpSpPr>
      <p:grpSpPr>
        <a:xfrm>
          <a:off x="0" y="0"/>
          <a:ext cx="0" cy="0"/>
          <a:chOff x="0" y="0"/>
          <a:chExt cx="0" cy="0"/>
        </a:xfrm>
      </p:grpSpPr>
      <p:sp>
        <p:nvSpPr>
          <p:cNvPr id="1380" name="Google Shape;1380;p2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Afterword</a:t>
            </a:r>
            <a:endParaRPr/>
          </a:p>
        </p:txBody>
      </p:sp>
      <p:sp>
        <p:nvSpPr>
          <p:cNvPr id="1381" name="Google Shape;1381;p23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 also like to have you all think about these tools a bit in your own time.</a:t>
            </a:r>
            <a:endParaRPr/>
          </a:p>
          <a:p>
            <a:pPr indent="0" lvl="0" marL="0" rtl="0" algn="l">
              <a:spcBef>
                <a:spcPts val="1600"/>
              </a:spcBef>
              <a:spcAft>
                <a:spcPts val="0"/>
              </a:spcAft>
              <a:buNone/>
            </a:pPr>
            <a:r>
              <a:rPr lang="en"/>
              <a:t>Research tools are limited to the extent of the researcher’s goals and ability to communicate them.</a:t>
            </a:r>
            <a:endParaRPr/>
          </a:p>
          <a:p>
            <a:pPr indent="0" lvl="0" marL="0" rtl="0" algn="l">
              <a:spcBef>
                <a:spcPts val="1600"/>
              </a:spcBef>
              <a:spcAft>
                <a:spcPts val="0"/>
              </a:spcAft>
              <a:buNone/>
            </a:pPr>
            <a:r>
              <a:rPr lang="en"/>
              <a:t>Believe me or not, I feel that understanding these tools are the easy part- communicating them and describing what they mean in practical terms take even more practice! And I’d argue that proper communication and understanding of these tools are immensely important in any piece of research.</a:t>
            </a:r>
            <a:endParaRPr/>
          </a:p>
          <a:p>
            <a:pPr indent="0" lvl="0" marL="0" rtl="0" algn="l">
              <a:spcBef>
                <a:spcPts val="1600"/>
              </a:spcBef>
              <a:spcAft>
                <a:spcPts val="1600"/>
              </a:spcAft>
              <a:buNone/>
            </a:pPr>
            <a:r>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5" name="Shape 1385"/>
        <p:cNvGrpSpPr/>
        <p:nvPr/>
      </p:nvGrpSpPr>
      <p:grpSpPr>
        <a:xfrm>
          <a:off x="0" y="0"/>
          <a:ext cx="0" cy="0"/>
          <a:chOff x="0" y="0"/>
          <a:chExt cx="0" cy="0"/>
        </a:xfrm>
      </p:grpSpPr>
      <p:sp>
        <p:nvSpPr>
          <p:cNvPr id="1386" name="Google Shape;1386;p2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Afterword</a:t>
            </a:r>
            <a:endParaRPr/>
          </a:p>
        </p:txBody>
      </p:sp>
      <p:sp>
        <p:nvSpPr>
          <p:cNvPr id="1387" name="Google Shape;1387;p23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gone through a </a:t>
            </a:r>
            <a:r>
              <a:rPr b="1" lang="en"/>
              <a:t>LOT</a:t>
            </a:r>
            <a:r>
              <a:rPr lang="en"/>
              <a:t> in a short amount of time.</a:t>
            </a:r>
            <a:endParaRPr/>
          </a:p>
          <a:p>
            <a:pPr indent="0" lvl="0" marL="0" rtl="0" algn="l">
              <a:spcBef>
                <a:spcPts val="1600"/>
              </a:spcBef>
              <a:spcAft>
                <a:spcPts val="0"/>
              </a:spcAft>
              <a:buNone/>
            </a:pPr>
            <a:r>
              <a:rPr lang="en"/>
              <a:t>Don’t let anyone tell you otherwise, these concepts take time and practice to understand.</a:t>
            </a:r>
            <a:endParaRPr/>
          </a:p>
          <a:p>
            <a:pPr indent="0" lvl="0" marL="0" rtl="0" algn="l">
              <a:spcBef>
                <a:spcPts val="1600"/>
              </a:spcBef>
              <a:spcAft>
                <a:spcPts val="1600"/>
              </a:spcAft>
              <a:buNone/>
            </a:pPr>
            <a:r>
              <a:rPr lang="en"/>
              <a:t>Thank you everyone for listening and give yourselves a pat on the back!</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2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393" name="Google Shape;1393;p23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bet I’ll list a bunch of things here that I find awesome:</a:t>
            </a:r>
            <a:endParaRPr/>
          </a:p>
          <a:p>
            <a:pPr indent="-342900" lvl="0" marL="457200" rtl="0" algn="l">
              <a:spcBef>
                <a:spcPts val="1600"/>
              </a:spcBef>
              <a:spcAft>
                <a:spcPts val="0"/>
              </a:spcAft>
              <a:buSzPts val="1800"/>
              <a:buAutoNum type="alphaLcParenR"/>
            </a:pPr>
            <a:r>
              <a:rPr lang="en"/>
              <a:t>Learning Statistics with R. I find Danielle Navarro’s communication style an absolute treat to read- 100% worth your time!</a:t>
            </a:r>
            <a:endParaRPr/>
          </a:p>
          <a:p>
            <a:pPr indent="-342900" lvl="0" marL="457200" rtl="0" algn="l">
              <a:spcBef>
                <a:spcPts val="0"/>
              </a:spcBef>
              <a:spcAft>
                <a:spcPts val="0"/>
              </a:spcAft>
              <a:buSzPts val="1800"/>
              <a:buAutoNum type="alphaLcParenR"/>
            </a:pPr>
            <a:r>
              <a:rPr lang="en"/>
              <a:t>Andy Field. He’s got a bunch of titles for SPSS/SAS/R and again, he’s got a wonderful communication style.</a:t>
            </a:r>
            <a:endParaRPr/>
          </a:p>
          <a:p>
            <a:pPr indent="-342900" lvl="0" marL="457200" rtl="0" algn="l">
              <a:spcBef>
                <a:spcPts val="0"/>
              </a:spcBef>
              <a:spcAft>
                <a:spcPts val="0"/>
              </a:spcAft>
              <a:buSzPts val="1800"/>
              <a:buAutoNum type="alphaLcParenR"/>
            </a:pPr>
            <a:r>
              <a:rPr lang="en"/>
              <a:t>Anything in R: https://bookdown.org/</a:t>
            </a:r>
            <a:endParaRPr/>
          </a:p>
          <a:p>
            <a:pPr indent="-342900" lvl="0" marL="457200" rtl="0" algn="l">
              <a:spcBef>
                <a:spcPts val="0"/>
              </a:spcBef>
              <a:spcAft>
                <a:spcPts val="0"/>
              </a:spcAft>
              <a:buSzPts val="1800"/>
              <a:buAutoNum type="alphaLcParenR"/>
            </a:pPr>
            <a:r>
              <a:rPr lang="en"/>
              <a:t>Thank Amy Perfors for this one- </a:t>
            </a:r>
            <a:r>
              <a:rPr lang="en" u="sng">
                <a:solidFill>
                  <a:schemeClr val="hlink"/>
                </a:solidFill>
                <a:hlinkClick r:id="rId3"/>
              </a:rPr>
              <a:t>https://psychologicalsciences.unimelb.edu.au/research/hubs/chdh/ccs/resources-and-readings</a:t>
            </a:r>
            <a:endParaRPr/>
          </a:p>
          <a:p>
            <a:pPr indent="-342900" lvl="0" marL="457200" rtl="0" algn="l">
              <a:spcBef>
                <a:spcPts val="0"/>
              </a:spcBef>
              <a:spcAft>
                <a:spcPts val="0"/>
              </a:spcAft>
              <a:buSzPts val="1800"/>
              <a:buAutoNum type="alphaLcParenR"/>
            </a:pPr>
            <a:r>
              <a:rPr lang="en"/>
              <a:t>I’ve got a bit more varied stuff, come have a chat with me!</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7" name="Shape 1397"/>
        <p:cNvGrpSpPr/>
        <p:nvPr/>
      </p:nvGrpSpPr>
      <p:grpSpPr>
        <a:xfrm>
          <a:off x="0" y="0"/>
          <a:ext cx="0" cy="0"/>
          <a:chOff x="0" y="0"/>
          <a:chExt cx="0" cy="0"/>
        </a:xfrm>
      </p:grpSpPr>
      <p:sp>
        <p:nvSpPr>
          <p:cNvPr id="1398" name="Google Shape;1398;p2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We’d very much appreciate your feedback!</a:t>
            </a:r>
            <a:endParaRPr/>
          </a:p>
        </p:txBody>
      </p:sp>
      <p:sp>
        <p:nvSpPr>
          <p:cNvPr id="1399" name="Google Shape;1399;p23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We’d really appreciate it if you could fill out this google form for feedback regarding the session we’ve just held.</a:t>
            </a:r>
            <a:endParaRPr/>
          </a:p>
          <a:p>
            <a:pPr indent="0" lvl="0" marL="0" rtl="0" algn="l">
              <a:spcBef>
                <a:spcPts val="1600"/>
              </a:spcBef>
              <a:spcAft>
                <a:spcPts val="0"/>
              </a:spcAft>
              <a:buNone/>
            </a:pPr>
            <a:r>
              <a:rPr lang="en" u="sng">
                <a:solidFill>
                  <a:schemeClr val="hlink"/>
                </a:solidFill>
                <a:hlinkClick r:id="rId3"/>
              </a:rPr>
              <a:t>https://bit.ly/2IHVd4Z</a:t>
            </a:r>
            <a:endParaRPr/>
          </a:p>
          <a:p>
            <a:pPr indent="0" lvl="0" marL="0" rtl="0" algn="l">
              <a:spcBef>
                <a:spcPts val="1600"/>
              </a:spcBef>
              <a:spcAft>
                <a:spcPts val="0"/>
              </a:spcAft>
              <a:buNone/>
            </a:pPr>
            <a:r>
              <a:rPr lang="en"/>
              <a:t>These slides will be available at</a:t>
            </a:r>
            <a:endParaRPr/>
          </a:p>
          <a:p>
            <a:pPr indent="0" lvl="0" marL="0" rtl="0" algn="l">
              <a:spcBef>
                <a:spcPts val="1600"/>
              </a:spcBef>
              <a:spcAft>
                <a:spcPts val="0"/>
              </a:spcAft>
              <a:buNone/>
            </a:pPr>
            <a:r>
              <a:rPr lang="en" u="sng">
                <a:solidFill>
                  <a:schemeClr val="hlink"/>
                </a:solidFill>
                <a:hlinkClick r:id="rId4"/>
              </a:rPr>
              <a:t>http://github.com/jjanuar/rmhipals2019</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6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Core Concepts: Random Variables</a:t>
            </a:r>
            <a:endParaRPr/>
          </a:p>
        </p:txBody>
      </p:sp>
      <p:sp>
        <p:nvSpPr>
          <p:cNvPr id="348" name="Google Shape;348;p6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do know is that they come in two flavours:</a:t>
            </a:r>
            <a:endParaRPr/>
          </a:p>
          <a:p>
            <a:pPr indent="-342900" lvl="0" marL="457200" rtl="0" algn="l">
              <a:spcBef>
                <a:spcPts val="1600"/>
              </a:spcBef>
              <a:spcAft>
                <a:spcPts val="0"/>
              </a:spcAft>
              <a:buSzPts val="1800"/>
              <a:buAutoNum type="alphaLcParenR"/>
            </a:pPr>
            <a:r>
              <a:rPr lang="en"/>
              <a:t>Continuous (e.g. height, temperature, etc.) If naturally occurring decimals make sense- it’s a continuous variable (13.4 cm, 34.2 </a:t>
            </a:r>
            <a:r>
              <a:rPr lang="en"/>
              <a:t>celsius</a:t>
            </a:r>
            <a:r>
              <a:rPr lang="en"/>
              <a:t>)</a:t>
            </a:r>
            <a:endParaRPr/>
          </a:p>
          <a:p>
            <a:pPr indent="-342900" lvl="0" marL="457200" rtl="0" algn="l">
              <a:spcBef>
                <a:spcPts val="0"/>
              </a:spcBef>
              <a:spcAft>
                <a:spcPts val="0"/>
              </a:spcAft>
              <a:buSzPts val="1800"/>
              <a:buAutoNum type="alphaLcParenR"/>
            </a:pPr>
            <a:r>
              <a:rPr lang="en"/>
              <a:t>Discrete (or Factor in R) (e.g. measure responses, no. of errors made, etc.) Ones where naturally occurring decimals make no sense. Categorical variables are a type of discrete variables.</a:t>
            </a:r>
            <a:endParaRPr/>
          </a:p>
          <a:p>
            <a:pPr indent="0" lvl="0" marL="0" rtl="0" algn="l">
              <a:spcBef>
                <a:spcPts val="1600"/>
              </a:spcBef>
              <a:spcAft>
                <a:spcPts val="1600"/>
              </a:spcAft>
              <a:buNone/>
            </a:pPr>
            <a:r>
              <a:rPr lang="en"/>
              <a:t>What matters is that we know these numbers behave differently; don’t take continuous variables to be discrete and vice versa.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5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Disclaimer</a:t>
            </a:r>
            <a:endParaRPr/>
          </a:p>
        </p:txBody>
      </p:sp>
      <p:sp>
        <p:nvSpPr>
          <p:cNvPr id="241" name="Google Shape;241;p5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a:t>
            </a:r>
            <a:r>
              <a:rPr b="1" lang="en"/>
              <a:t>not</a:t>
            </a:r>
            <a:r>
              <a:rPr lang="en"/>
              <a:t> professionals.</a:t>
            </a:r>
            <a:endParaRPr/>
          </a:p>
          <a:p>
            <a:pPr indent="0" lvl="0" marL="0" rtl="0" algn="l">
              <a:spcBef>
                <a:spcPts val="1600"/>
              </a:spcBef>
              <a:spcAft>
                <a:spcPts val="0"/>
              </a:spcAft>
              <a:buNone/>
            </a:pPr>
            <a:r>
              <a:rPr lang="en"/>
              <a:t>We’re all students here so don’t just feel free to chime in every once in a while,</a:t>
            </a:r>
            <a:endParaRPr/>
          </a:p>
          <a:p>
            <a:pPr indent="0" lvl="0" marL="0" rtl="0" algn="l">
              <a:spcBef>
                <a:spcPts val="1600"/>
              </a:spcBef>
              <a:spcAft>
                <a:spcPts val="0"/>
              </a:spcAft>
              <a:buNone/>
            </a:pPr>
            <a:r>
              <a:rPr lang="en"/>
              <a:t>we’d go as far as to encourage you to criticise us as much as you can!</a:t>
            </a:r>
            <a:endParaRPr/>
          </a:p>
          <a:p>
            <a:pPr indent="0" lvl="0" marL="0" rtl="0" algn="l">
              <a:spcBef>
                <a:spcPts val="1600"/>
              </a:spcBef>
              <a:spcAft>
                <a:spcPts val="0"/>
              </a:spcAft>
              <a:buNone/>
            </a:pPr>
            <a:r>
              <a:rPr lang="en"/>
              <a:t>You’re all free to discuss with each other in groups if you’d prefer but please don’t be too loud to disrupt those around you.</a:t>
            </a:r>
            <a:endParaRPr/>
          </a:p>
          <a:p>
            <a:pPr indent="0" lvl="0" marL="0" rtl="0" algn="l">
              <a:spcBef>
                <a:spcPts val="1600"/>
              </a:spcBef>
              <a:spcAft>
                <a:spcPts val="1600"/>
              </a:spcAft>
              <a:buNone/>
            </a:pPr>
            <a:r>
              <a:t/>
            </a:r>
            <a:endParaRPr/>
          </a:p>
        </p:txBody>
      </p:sp>
      <p:sp>
        <p:nvSpPr>
          <p:cNvPr id="242" name="Google Shape;242;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6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Sidebar: Standard Error</a:t>
            </a:r>
            <a:endParaRPr/>
          </a:p>
        </p:txBody>
      </p:sp>
      <p:sp>
        <p:nvSpPr>
          <p:cNvPr id="354" name="Google Shape;354;p6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standard deviation of a sampling distribution is called a standard error- why?</a:t>
            </a:r>
            <a:endParaRPr/>
          </a:p>
          <a:p>
            <a:pPr indent="0" lvl="0" marL="0" rtl="0" algn="l">
              <a:spcBef>
                <a:spcPts val="1600"/>
              </a:spcBef>
              <a:spcAft>
                <a:spcPts val="0"/>
              </a:spcAft>
              <a:buClr>
                <a:schemeClr val="dk1"/>
              </a:buClr>
              <a:buSzPts val="1100"/>
              <a:buFont typeface="Arial"/>
              <a:buNone/>
            </a:pPr>
            <a:r>
              <a:rPr lang="en"/>
              <a:t>A way to think about this is that a sampling distribution talks of the set of different statistics you can get, so the spread in that distribution is the typical amount the statistic is different by, i.e. the typical amount of error from your computed statistic.</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7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Sidebar: Observed Test Statistic</a:t>
            </a:r>
            <a:endParaRPr/>
          </a:p>
        </p:txBody>
      </p:sp>
      <p:sp>
        <p:nvSpPr>
          <p:cNvPr id="360" name="Google Shape;360;p7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application of the sampling distribution (I believe) is the calculation of the observed test statistic.</a:t>
            </a:r>
            <a:endParaRPr/>
          </a:p>
          <a:p>
            <a:pPr indent="0" lvl="0" marL="0" rtl="0" algn="l">
              <a:spcBef>
                <a:spcPts val="1600"/>
              </a:spcBef>
              <a:spcAft>
                <a:spcPts val="0"/>
              </a:spcAft>
              <a:buNone/>
            </a:pPr>
            <a:r>
              <a:rPr lang="en"/>
              <a:t>Observed Test Statistics (Tobs) are the statistics computed to encapsulate your data which are then compared to the corresponding theoretical probability distribution to construct a p-value.</a:t>
            </a:r>
            <a:endParaRPr/>
          </a:p>
          <a:p>
            <a:pPr indent="0" lvl="0" marL="0" rtl="0" algn="l">
              <a:spcBef>
                <a:spcPts val="1600"/>
              </a:spcBef>
              <a:spcAft>
                <a:spcPts val="0"/>
              </a:spcAft>
              <a:buNone/>
            </a:pPr>
            <a:r>
              <a:rPr lang="en"/>
              <a:t>This is your t-statistic, chi-square statistic, F-statistic, etc.</a:t>
            </a:r>
            <a:endParaRPr/>
          </a:p>
          <a:p>
            <a:pPr indent="0" lvl="0" marL="0" rtl="0" algn="l">
              <a:spcBef>
                <a:spcPts val="1600"/>
              </a:spcBef>
              <a:spcAft>
                <a:spcPts val="1600"/>
              </a:spcAft>
              <a:buNone/>
            </a:pPr>
            <a:r>
              <a:rPr lang="en"/>
              <a:t>Corresponds with a p-value (more on that in a bit).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7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Core Concepts: Theoretical Probability Distribution</a:t>
            </a:r>
            <a:endParaRPr/>
          </a:p>
        </p:txBody>
      </p:sp>
      <p:sp>
        <p:nvSpPr>
          <p:cNvPr id="366" name="Google Shape;366;p7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Sampling distributions are cool, but these are even cooler- because they exist by mathematical functions and don’t need an unfeasible amount of resources to make.</a:t>
            </a:r>
            <a:endParaRPr/>
          </a:p>
          <a:p>
            <a:pPr indent="0" lvl="0" marL="0" rtl="0" algn="l">
              <a:spcBef>
                <a:spcPts val="1600"/>
              </a:spcBef>
              <a:spcAft>
                <a:spcPts val="0"/>
              </a:spcAft>
              <a:buNone/>
            </a:pPr>
            <a:r>
              <a:rPr lang="en"/>
              <a:t>A standardised sampling distribution is equivalent to a theoretical probability distribution.</a:t>
            </a:r>
            <a:endParaRPr/>
          </a:p>
          <a:p>
            <a:pPr indent="0" lvl="0" marL="0" rtl="0" algn="l">
              <a:spcBef>
                <a:spcPts val="1600"/>
              </a:spcBef>
              <a:spcAft>
                <a:spcPts val="1600"/>
              </a:spcAft>
              <a:buNone/>
            </a:pPr>
            <a:r>
              <a:rPr lang="en"/>
              <a:t>Fitted normal curves are equivalent to sampling distributions- so we have the distributions that have the same properties as the sampling distributions without actually needing to construct them manually.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7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Core Concepts: NHST</a:t>
            </a:r>
            <a:endParaRPr/>
          </a:p>
        </p:txBody>
      </p:sp>
      <p:sp>
        <p:nvSpPr>
          <p:cNvPr id="372" name="Google Shape;372;p7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ol’ null hypothesis significance testing.</a:t>
            </a:r>
            <a:endParaRPr/>
          </a:p>
          <a:p>
            <a:pPr indent="0" lvl="0" marL="0" rtl="0" algn="l">
              <a:spcBef>
                <a:spcPts val="1600"/>
              </a:spcBef>
              <a:spcAft>
                <a:spcPts val="0"/>
              </a:spcAft>
              <a:buClr>
                <a:schemeClr val="dk1"/>
              </a:buClr>
              <a:buSzPts val="1100"/>
              <a:buFont typeface="Arial"/>
              <a:buNone/>
            </a:pPr>
            <a:r>
              <a:rPr lang="en"/>
              <a:t>So what’s a p-value? The p-value is a widely used statistical inference method to evaluate statistical hypotheses (e.g. null hypotheses). </a:t>
            </a:r>
            <a:endParaRPr/>
          </a:p>
          <a:p>
            <a:pPr indent="0" lvl="0" marL="0" rtl="0" algn="l">
              <a:spcBef>
                <a:spcPts val="1600"/>
              </a:spcBef>
              <a:spcAft>
                <a:spcPts val="0"/>
              </a:spcAft>
              <a:buClr>
                <a:schemeClr val="dk1"/>
              </a:buClr>
              <a:buSzPts val="1100"/>
              <a:buFont typeface="Arial"/>
              <a:buNone/>
            </a:pPr>
            <a:r>
              <a:rPr lang="en"/>
              <a:t>Note that statistical inference is different from scientific inference, scientific inference may involve statistical inference, but you cannot say that a statistical inference implies a scientific inference. No. The tools we use are not infallible and reflects the researcher’s intentions of inferring ideas from data.</a:t>
            </a:r>
            <a:endParaRPr/>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7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Core Concepts: NHST</a:t>
            </a:r>
            <a:endParaRPr/>
          </a:p>
        </p:txBody>
      </p:sp>
      <p:sp>
        <p:nvSpPr>
          <p:cNvPr id="378" name="Google Shape;378;p7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typical method to reject the null hypothesis is:</a:t>
            </a:r>
            <a:endParaRPr/>
          </a:p>
          <a:p>
            <a:pPr indent="0" lvl="0" marL="0" rtl="0" algn="l">
              <a:spcBef>
                <a:spcPts val="1600"/>
              </a:spcBef>
              <a:spcAft>
                <a:spcPts val="0"/>
              </a:spcAft>
              <a:buClr>
                <a:schemeClr val="dk1"/>
              </a:buClr>
              <a:buSzPts val="1100"/>
              <a:buFont typeface="Arial"/>
              <a:buNone/>
            </a:pPr>
            <a:r>
              <a:rPr lang="en"/>
              <a:t>Set null and alternative hypotheses,</a:t>
            </a:r>
            <a:endParaRPr/>
          </a:p>
          <a:p>
            <a:pPr indent="0" lvl="0" marL="0" rtl="0" algn="l">
              <a:spcBef>
                <a:spcPts val="1600"/>
              </a:spcBef>
              <a:spcAft>
                <a:spcPts val="0"/>
              </a:spcAft>
              <a:buClr>
                <a:schemeClr val="dk1"/>
              </a:buClr>
              <a:buSzPts val="1100"/>
              <a:buFont typeface="Arial"/>
              <a:buNone/>
            </a:pPr>
            <a:r>
              <a:rPr lang="en"/>
              <a:t>Decide the alpha (typically .05 and consequently the critical test statistic(Tcrit)),</a:t>
            </a:r>
            <a:endParaRPr/>
          </a:p>
          <a:p>
            <a:pPr indent="0" lvl="0" marL="0" rtl="0" algn="l">
              <a:spcBef>
                <a:spcPts val="1600"/>
              </a:spcBef>
              <a:spcAft>
                <a:spcPts val="0"/>
              </a:spcAft>
              <a:buClr>
                <a:schemeClr val="dk1"/>
              </a:buClr>
              <a:buSzPts val="1100"/>
              <a:buFont typeface="Arial"/>
              <a:buNone/>
            </a:pPr>
            <a:r>
              <a:rPr lang="en"/>
              <a:t>Calculate the observed test statistic (Tobs) from relevant sample stats,</a:t>
            </a:r>
            <a:endParaRPr/>
          </a:p>
          <a:p>
            <a:pPr indent="0" lvl="0" marL="0" rtl="0" algn="l">
              <a:spcBef>
                <a:spcPts val="1600"/>
              </a:spcBef>
              <a:spcAft>
                <a:spcPts val="0"/>
              </a:spcAft>
              <a:buClr>
                <a:schemeClr val="dk1"/>
              </a:buClr>
              <a:buSzPts val="1100"/>
              <a:buFont typeface="Arial"/>
              <a:buNone/>
            </a:pPr>
            <a:r>
              <a:rPr lang="en"/>
              <a:t>Find the p-value corresponding to the Tobs of the data,</a:t>
            </a:r>
            <a:endParaRPr/>
          </a:p>
          <a:p>
            <a:pPr indent="0" lvl="0" marL="0" rtl="0" algn="l">
              <a:spcBef>
                <a:spcPts val="1600"/>
              </a:spcBef>
              <a:spcAft>
                <a:spcPts val="0"/>
              </a:spcAft>
              <a:buClr>
                <a:schemeClr val="dk1"/>
              </a:buClr>
              <a:buSzPts val="1100"/>
              <a:buFont typeface="Arial"/>
              <a:buNone/>
            </a:pPr>
            <a:r>
              <a:rPr lang="en"/>
              <a:t>If p &lt; alpha, reject (consequently if |Tobs| &gt; |Tcrit|, reject) otherwise, retain.</a:t>
            </a:r>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7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NHST: What the p-value is NOT.</a:t>
            </a:r>
            <a:endParaRPr/>
          </a:p>
        </p:txBody>
      </p:sp>
      <p:sp>
        <p:nvSpPr>
          <p:cNvPr id="384" name="Google Shape;384;p7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It’s NOT:</a:t>
            </a:r>
            <a:endParaRPr/>
          </a:p>
          <a:p>
            <a:pPr indent="0" lvl="0" marL="0" rtl="0" algn="l">
              <a:spcBef>
                <a:spcPts val="1600"/>
              </a:spcBef>
              <a:spcAft>
                <a:spcPts val="0"/>
              </a:spcAft>
              <a:buClr>
                <a:schemeClr val="dk1"/>
              </a:buClr>
              <a:buSzPts val="1100"/>
              <a:buFont typeface="Arial"/>
              <a:buNone/>
            </a:pPr>
            <a:r>
              <a:rPr lang="en"/>
              <a:t>The probability of the scientific hypothesis being true,</a:t>
            </a:r>
            <a:endParaRPr/>
          </a:p>
          <a:p>
            <a:pPr indent="0" lvl="0" marL="0" rtl="0" algn="l">
              <a:spcBef>
                <a:spcPts val="1600"/>
              </a:spcBef>
              <a:spcAft>
                <a:spcPts val="0"/>
              </a:spcAft>
              <a:buClr>
                <a:schemeClr val="dk1"/>
              </a:buClr>
              <a:buSzPts val="1100"/>
              <a:buFont typeface="Arial"/>
              <a:buNone/>
            </a:pPr>
            <a:r>
              <a:rPr lang="en"/>
              <a:t>The probability of your alternative statistical hypothesis being false,</a:t>
            </a:r>
            <a:endParaRPr/>
          </a:p>
          <a:p>
            <a:pPr indent="0" lvl="0" marL="0" rtl="0" algn="l">
              <a:spcBef>
                <a:spcPts val="1600"/>
              </a:spcBef>
              <a:spcAft>
                <a:spcPts val="0"/>
              </a:spcAft>
              <a:buClr>
                <a:schemeClr val="dk1"/>
              </a:buClr>
              <a:buSzPts val="1100"/>
              <a:buFont typeface="Arial"/>
              <a:buNone/>
            </a:pPr>
            <a:r>
              <a:rPr lang="en"/>
              <a:t>The probability of your null hypothesis being true,</a:t>
            </a:r>
            <a:endParaRPr/>
          </a:p>
          <a:p>
            <a:pPr indent="0" lvl="0" marL="0" rtl="0" algn="l">
              <a:spcBef>
                <a:spcPts val="1600"/>
              </a:spcBef>
              <a:spcAft>
                <a:spcPts val="0"/>
              </a:spcAft>
              <a:buNone/>
            </a:pPr>
            <a:r>
              <a:rPr lang="en"/>
              <a:t>The probability of your null hypothesis being false,</a:t>
            </a:r>
            <a:endParaRPr/>
          </a:p>
          <a:p>
            <a:pPr indent="0" lvl="0" marL="0" rtl="0" algn="l">
              <a:spcBef>
                <a:spcPts val="1600"/>
              </a:spcBef>
              <a:spcAft>
                <a:spcPts val="1600"/>
              </a:spcAft>
              <a:buNone/>
            </a:pPr>
            <a:r>
              <a:rPr lang="en"/>
              <a:t>The probability of observing your sample statistic.</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7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Core Concepts: Confidence Intervals (CIs)</a:t>
            </a:r>
            <a:endParaRPr/>
          </a:p>
        </p:txBody>
      </p:sp>
      <p:sp>
        <p:nvSpPr>
          <p:cNvPr id="390" name="Google Shape;390;p7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CIs are a function of p-values (and of standard error in general)</a:t>
            </a:r>
            <a:endParaRPr/>
          </a:p>
          <a:p>
            <a:pPr indent="0" lvl="0" marL="0" rtl="0" algn="l">
              <a:spcBef>
                <a:spcPts val="1600"/>
              </a:spcBef>
              <a:spcAft>
                <a:spcPts val="0"/>
              </a:spcAft>
              <a:buNone/>
            </a:pPr>
            <a:r>
              <a:rPr lang="en"/>
              <a:t>The margin of error (interval area) is defined by what we don’t consider to be statistically significantly different- and therefore ‘plausible’.</a:t>
            </a:r>
            <a:endParaRPr/>
          </a:p>
          <a:p>
            <a:pPr indent="0" lvl="0" marL="0" rtl="0" algn="l">
              <a:spcBef>
                <a:spcPts val="1600"/>
              </a:spcBef>
              <a:spcAft>
                <a:spcPts val="0"/>
              </a:spcAft>
              <a:buNone/>
            </a:pPr>
            <a:r>
              <a:rPr lang="en"/>
              <a:t>Remember, the sampling distribution represents multiple samples- and values within the confidence interval are ‘plausible’ as a function of the preset alpha value and standard error of the sampling distribution to determine what values are ‘plausible’ in other samples.</a:t>
            </a:r>
            <a:endParaRPr/>
          </a:p>
          <a:p>
            <a:pPr indent="0" lvl="0" marL="0" rtl="0" algn="l">
              <a:spcBef>
                <a:spcPts val="1600"/>
              </a:spcBef>
              <a:spcAft>
                <a:spcPts val="0"/>
              </a:spcAft>
              <a:buNone/>
            </a:pPr>
            <a:r>
              <a:rPr lang="en"/>
              <a:t>In other words, it depends on the standard error value and our preset alpha criterion value.</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7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CIs</a:t>
            </a:r>
            <a:endParaRPr/>
          </a:p>
        </p:txBody>
      </p:sp>
      <p:sp>
        <p:nvSpPr>
          <p:cNvPr id="396" name="Google Shape;396;p7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‘typical’ way to formulate CIs are: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However, I think it might be easier to conceptualise CIs if you formulate them as: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With X representing the null hypothesised value and eventual confidence interval values.  </a:t>
            </a:r>
            <a:endParaRPr/>
          </a:p>
          <a:p>
            <a:pPr indent="0" lvl="0" marL="0" rtl="0" algn="l">
              <a:spcBef>
                <a:spcPts val="1600"/>
              </a:spcBef>
              <a:spcAft>
                <a:spcPts val="1600"/>
              </a:spcAft>
              <a:buNone/>
            </a:pPr>
            <a:r>
              <a:t/>
            </a:r>
            <a:endParaRPr/>
          </a:p>
        </p:txBody>
      </p:sp>
      <p:pic>
        <p:nvPicPr>
          <p:cNvPr id="397" name="Google Shape;397;p76"/>
          <p:cNvPicPr preferRelativeResize="0"/>
          <p:nvPr/>
        </p:nvPicPr>
        <p:blipFill>
          <a:blip r:embed="rId3">
            <a:alphaModFix/>
          </a:blip>
          <a:stretch>
            <a:fillRect/>
          </a:stretch>
        </p:blipFill>
        <p:spPr>
          <a:xfrm>
            <a:off x="311700" y="1741225"/>
            <a:ext cx="3836225" cy="556400"/>
          </a:xfrm>
          <a:prstGeom prst="rect">
            <a:avLst/>
          </a:prstGeom>
          <a:noFill/>
          <a:ln>
            <a:noFill/>
          </a:ln>
        </p:spPr>
      </p:pic>
      <p:pic>
        <p:nvPicPr>
          <p:cNvPr id="398" name="Google Shape;398;p76"/>
          <p:cNvPicPr preferRelativeResize="0"/>
          <p:nvPr/>
        </p:nvPicPr>
        <p:blipFill>
          <a:blip r:embed="rId4">
            <a:alphaModFix/>
          </a:blip>
          <a:stretch>
            <a:fillRect/>
          </a:stretch>
        </p:blipFill>
        <p:spPr>
          <a:xfrm>
            <a:off x="311700" y="3031175"/>
            <a:ext cx="2705100" cy="990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7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CIs</a:t>
            </a:r>
            <a:endParaRPr/>
          </a:p>
        </p:txBody>
      </p:sp>
      <p:sp>
        <p:nvSpPr>
          <p:cNvPr id="404" name="Google Shape;404;p7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Note that this expression is equivalent to a z-score and note the absence of absolute value (|Tcrit|), we want both sides of the Tcrit. Assuming alpha = .05, Tcrits = 1.96 and -1.96. We know three constants: the statistic, its standard error and then our a priori critical test statistics, and now we work backwards to find the two X values.</a:t>
            </a:r>
            <a:endParaRPr/>
          </a:p>
          <a:p>
            <a:pPr indent="0" lvl="0" marL="0" rtl="0" algn="l">
              <a:spcBef>
                <a:spcPts val="1600"/>
              </a:spcBef>
              <a:spcAft>
                <a:spcPts val="1600"/>
              </a:spcAft>
              <a:buNone/>
            </a:pPr>
            <a:r>
              <a:rPr lang="en"/>
              <a:t>What I want you guys to take away is that CIs represent a range of null hypothesised values which cannot be considered statistically significantly different from your observed statistic.</a:t>
            </a:r>
            <a:endParaRPr/>
          </a:p>
        </p:txBody>
      </p:sp>
      <p:pic>
        <p:nvPicPr>
          <p:cNvPr id="405" name="Google Shape;405;p77"/>
          <p:cNvPicPr preferRelativeResize="0"/>
          <p:nvPr/>
        </p:nvPicPr>
        <p:blipFill>
          <a:blip r:embed="rId3">
            <a:alphaModFix/>
          </a:blip>
          <a:stretch>
            <a:fillRect/>
          </a:stretch>
        </p:blipFill>
        <p:spPr>
          <a:xfrm>
            <a:off x="311700" y="1225225"/>
            <a:ext cx="2705100" cy="990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7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Worked Example</a:t>
            </a:r>
            <a:endParaRPr/>
          </a:p>
        </p:txBody>
      </p:sp>
      <p:pic>
        <p:nvPicPr>
          <p:cNvPr id="411" name="Google Shape;411;p78"/>
          <p:cNvPicPr preferRelativeResize="0"/>
          <p:nvPr/>
        </p:nvPicPr>
        <p:blipFill>
          <a:blip r:embed="rId3">
            <a:alphaModFix/>
          </a:blip>
          <a:stretch>
            <a:fillRect/>
          </a:stretch>
        </p:blipFill>
        <p:spPr>
          <a:xfrm>
            <a:off x="311700" y="1040475"/>
            <a:ext cx="4413230" cy="3691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5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Concepts I will not be covering</a:t>
            </a:r>
            <a:endParaRPr/>
          </a:p>
        </p:txBody>
      </p:sp>
      <p:sp>
        <p:nvSpPr>
          <p:cNvPr id="248" name="Google Shape;248;p5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you should really know them well!)</a:t>
            </a:r>
            <a:endParaRPr/>
          </a:p>
          <a:p>
            <a:pPr indent="-342900" lvl="0" marL="457200" rtl="0" algn="l">
              <a:spcBef>
                <a:spcPts val="1600"/>
              </a:spcBef>
              <a:spcAft>
                <a:spcPts val="0"/>
              </a:spcAft>
              <a:buSzPts val="1800"/>
              <a:buChar char="●"/>
            </a:pPr>
            <a:r>
              <a:rPr lang="en"/>
              <a:t>Structure of a good research question</a:t>
            </a:r>
            <a:endParaRPr/>
          </a:p>
          <a:p>
            <a:pPr indent="-342900" lvl="0" marL="457200" rtl="0" algn="l">
              <a:spcBef>
                <a:spcPts val="0"/>
              </a:spcBef>
              <a:spcAft>
                <a:spcPts val="0"/>
              </a:spcAft>
              <a:buSzPts val="1800"/>
              <a:buChar char="●"/>
            </a:pPr>
            <a:r>
              <a:rPr lang="en"/>
              <a:t>Population vs sample</a:t>
            </a:r>
            <a:endParaRPr/>
          </a:p>
          <a:p>
            <a:pPr indent="-342900" lvl="0" marL="457200" rtl="0" algn="l">
              <a:spcBef>
                <a:spcPts val="0"/>
              </a:spcBef>
              <a:spcAft>
                <a:spcPts val="0"/>
              </a:spcAft>
              <a:buSzPts val="1800"/>
              <a:buChar char="●"/>
            </a:pPr>
            <a:r>
              <a:rPr lang="en"/>
              <a:t>Parameters vs statistics</a:t>
            </a:r>
            <a:endParaRPr/>
          </a:p>
          <a:p>
            <a:pPr indent="-342900" lvl="0" marL="457200" rtl="0" algn="l">
              <a:spcBef>
                <a:spcPts val="0"/>
              </a:spcBef>
              <a:spcAft>
                <a:spcPts val="0"/>
              </a:spcAft>
              <a:buSzPts val="1800"/>
              <a:buChar char="●"/>
            </a:pPr>
            <a:r>
              <a:rPr lang="en"/>
              <a:t>Types of distributions</a:t>
            </a:r>
            <a:endParaRPr/>
          </a:p>
          <a:p>
            <a:pPr indent="-342900" lvl="0" marL="457200" rtl="0" algn="l">
              <a:spcBef>
                <a:spcPts val="0"/>
              </a:spcBef>
              <a:spcAft>
                <a:spcPts val="0"/>
              </a:spcAft>
              <a:buSzPts val="1800"/>
              <a:buChar char="●"/>
            </a:pPr>
            <a:r>
              <a:rPr lang="en"/>
              <a:t>Constructs, measures and scores</a:t>
            </a:r>
            <a:endParaRPr/>
          </a:p>
          <a:p>
            <a:pPr indent="-342900" lvl="0" marL="457200" rtl="0" algn="l">
              <a:spcBef>
                <a:spcPts val="0"/>
              </a:spcBef>
              <a:spcAft>
                <a:spcPts val="0"/>
              </a:spcAft>
              <a:buSzPts val="1800"/>
              <a:buChar char="●"/>
            </a:pPr>
            <a:r>
              <a:rPr lang="en"/>
              <a:t>Properties of an estimator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pic>
        <p:nvPicPr>
          <p:cNvPr id="416" name="Google Shape;416;p79"/>
          <p:cNvPicPr preferRelativeResize="0"/>
          <p:nvPr/>
        </p:nvPicPr>
        <p:blipFill>
          <a:blip r:embed="rId3">
            <a:alphaModFix/>
          </a:blip>
          <a:stretch>
            <a:fillRect/>
          </a:stretch>
        </p:blipFill>
        <p:spPr>
          <a:xfrm>
            <a:off x="152400" y="152400"/>
            <a:ext cx="8647696"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pic>
        <p:nvPicPr>
          <p:cNvPr id="421" name="Google Shape;421;p80"/>
          <p:cNvPicPr preferRelativeResize="0"/>
          <p:nvPr/>
        </p:nvPicPr>
        <p:blipFill>
          <a:blip r:embed="rId3">
            <a:alphaModFix/>
          </a:blip>
          <a:stretch>
            <a:fillRect/>
          </a:stretch>
        </p:blipFill>
        <p:spPr>
          <a:xfrm>
            <a:off x="132450" y="162375"/>
            <a:ext cx="8791575" cy="3895725"/>
          </a:xfrm>
          <a:prstGeom prst="rect">
            <a:avLst/>
          </a:prstGeom>
          <a:noFill/>
          <a:ln>
            <a:noFill/>
          </a:ln>
        </p:spPr>
      </p:pic>
      <p:pic>
        <p:nvPicPr>
          <p:cNvPr id="422" name="Google Shape;422;p80"/>
          <p:cNvPicPr preferRelativeResize="0"/>
          <p:nvPr/>
        </p:nvPicPr>
        <p:blipFill>
          <a:blip r:embed="rId4">
            <a:alphaModFix/>
          </a:blip>
          <a:stretch>
            <a:fillRect/>
          </a:stretch>
        </p:blipFill>
        <p:spPr>
          <a:xfrm>
            <a:off x="132450" y="4058100"/>
            <a:ext cx="6637501" cy="780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8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Sidebar: Alpha criterion</a:t>
            </a:r>
            <a:endParaRPr/>
          </a:p>
        </p:txBody>
      </p:sp>
      <p:sp>
        <p:nvSpPr>
          <p:cNvPr id="428" name="Google Shape;428;p8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serve to control type-1 error rates, and define boundaries of statistical significance.</a:t>
            </a:r>
            <a:endParaRPr/>
          </a:p>
          <a:p>
            <a:pPr indent="0" lvl="0" marL="0" rtl="0" algn="l">
              <a:spcBef>
                <a:spcPts val="1600"/>
              </a:spcBef>
              <a:spcAft>
                <a:spcPts val="0"/>
              </a:spcAft>
              <a:buNone/>
            </a:pPr>
            <a:r>
              <a:rPr lang="en"/>
              <a:t>P(Rejecting H0|H0 = T) is what the alpha represents.</a:t>
            </a:r>
            <a:endParaRPr/>
          </a:p>
          <a:p>
            <a:pPr indent="0" lvl="0" marL="0" rtl="0" algn="l">
              <a:spcBef>
                <a:spcPts val="1600"/>
              </a:spcBef>
              <a:spcAft>
                <a:spcPts val="1600"/>
              </a:spcAft>
              <a:buNone/>
            </a:pPr>
            <a:r>
              <a:rPr lang="en"/>
              <a:t>In the metric of sampling distributions, the alpha criterion is directly equivalent to the critical test statistic (the value that the observed test statistic has to exceed to declare statistical significance).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8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Core Concepts: Effect Size</a:t>
            </a:r>
            <a:endParaRPr/>
          </a:p>
        </p:txBody>
      </p:sp>
      <p:sp>
        <p:nvSpPr>
          <p:cNvPr id="434" name="Google Shape;434;p8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one. Hurray!</a:t>
            </a:r>
            <a:endParaRPr/>
          </a:p>
          <a:p>
            <a:pPr indent="0" lvl="0" marL="0" rtl="0" algn="l">
              <a:spcBef>
                <a:spcPts val="1600"/>
              </a:spcBef>
              <a:spcAft>
                <a:spcPts val="0"/>
              </a:spcAft>
              <a:buNone/>
            </a:pPr>
            <a:r>
              <a:rPr lang="en"/>
              <a:t>Kind of an ambiguous term to refer to a method of describing the strength of a relationship.</a:t>
            </a:r>
            <a:endParaRPr/>
          </a:p>
          <a:p>
            <a:pPr indent="0" lvl="0" marL="0" rtl="0" algn="l">
              <a:spcBef>
                <a:spcPts val="1600"/>
              </a:spcBef>
              <a:spcAft>
                <a:spcPts val="0"/>
              </a:spcAft>
              <a:buNone/>
            </a:pPr>
            <a:r>
              <a:rPr lang="en"/>
              <a:t>E.g., Pearson’s r, Cramer’s V, standardised regression coefficients or R-squared.</a:t>
            </a:r>
            <a:endParaRPr/>
          </a:p>
          <a:p>
            <a:pPr indent="0" lvl="0" marL="0" rtl="0" algn="l">
              <a:spcBef>
                <a:spcPts val="1600"/>
              </a:spcBef>
              <a:spcAft>
                <a:spcPts val="0"/>
              </a:spcAft>
              <a:buNone/>
            </a:pPr>
            <a:r>
              <a:rPr lang="en"/>
              <a:t>Effect size measures can also have their own conditions where they are robust or not, no matter whether or not your design has a statistical assumption that needs to be satisfied.</a:t>
            </a:r>
            <a:endParaRPr/>
          </a:p>
          <a:p>
            <a:pPr indent="0" lvl="0" marL="0" rtl="0" algn="l">
              <a:spcBef>
                <a:spcPts val="1600"/>
              </a:spcBef>
              <a:spcAft>
                <a:spcPts val="1600"/>
              </a:spcAft>
              <a:buNone/>
            </a:pPr>
            <a:r>
              <a:rPr lang="en"/>
              <a:t>E.g., Bonett’s delta, Hedges’ 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8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Association</a:t>
            </a:r>
            <a:endParaRPr/>
          </a:p>
        </p:txBody>
      </p:sp>
      <p:sp>
        <p:nvSpPr>
          <p:cNvPr id="440" name="Google Shape;440;p8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Systematic co-occurrence. </a:t>
            </a:r>
            <a:endParaRPr/>
          </a:p>
          <a:p>
            <a:pPr indent="0" lvl="0" marL="0" rtl="0" algn="l">
              <a:spcBef>
                <a:spcPts val="1600"/>
              </a:spcBef>
              <a:spcAft>
                <a:spcPts val="1600"/>
              </a:spcAft>
              <a:buNone/>
            </a:pPr>
            <a:r>
              <a:rPr lang="en"/>
              <a:t>‘These things occur together’ is what association represents.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8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Association: Continuous Variables</a:t>
            </a:r>
            <a:endParaRPr/>
          </a:p>
        </p:txBody>
      </p:sp>
      <p:sp>
        <p:nvSpPr>
          <p:cNvPr id="446" name="Google Shape;446;p8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pearson’s correlation coefficient (I just call it Pearson’s r)</a:t>
            </a:r>
            <a:endParaRPr/>
          </a:p>
          <a:p>
            <a:pPr indent="0" lvl="0" marL="0" rtl="0" algn="l">
              <a:spcBef>
                <a:spcPts val="1600"/>
              </a:spcBef>
              <a:spcAft>
                <a:spcPts val="0"/>
              </a:spcAft>
              <a:buNone/>
            </a:pPr>
            <a:r>
              <a:rPr lang="en"/>
              <a:t>But first, scatter-plots and covariance!</a:t>
            </a:r>
            <a:endParaRPr/>
          </a:p>
          <a:p>
            <a:pPr indent="0" lvl="0" marL="0" rtl="0" algn="l">
              <a:spcBef>
                <a:spcPts val="1600"/>
              </a:spcBef>
              <a:spcAft>
                <a:spcPts val="0"/>
              </a:spcAft>
              <a:buNone/>
            </a:pPr>
            <a:r>
              <a:rPr lang="en"/>
              <a:t>A neat game: </a:t>
            </a:r>
            <a:r>
              <a:rPr lang="en"/>
              <a:t>http://guessthecorrelation.com/</a:t>
            </a:r>
            <a:endParaRPr/>
          </a:p>
          <a:p>
            <a:pPr indent="0" lvl="0" marL="0" rtl="0" algn="l">
              <a:spcBef>
                <a:spcPts val="160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8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Association: Covariance</a:t>
            </a:r>
            <a:endParaRPr/>
          </a:p>
        </p:txBody>
      </p:sp>
      <p:sp>
        <p:nvSpPr>
          <p:cNvPr id="452" name="Google Shape;452;p8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covariance of the plots directly refer to how two variables vary together- how much a sample varies on two variables together. In other words, it can tell you the strength (in its own metric) and direction of how much a sample systematically varies on two variables.</a:t>
            </a:r>
            <a:endParaRPr/>
          </a:p>
          <a:p>
            <a:pPr indent="0" lvl="0" marL="0" rtl="0" algn="l">
              <a:spcBef>
                <a:spcPts val="1600"/>
              </a:spcBef>
              <a:spcAft>
                <a:spcPts val="0"/>
              </a:spcAft>
              <a:buClr>
                <a:schemeClr val="dk1"/>
              </a:buClr>
              <a:buSzPts val="1100"/>
              <a:buFont typeface="Arial"/>
              <a:buNone/>
            </a:pPr>
            <a:r>
              <a:rPr lang="en"/>
              <a:t>But here’s a problem- it’s in its own metric, so how do we change it to be meaningful?</a:t>
            </a:r>
            <a:endParaRPr/>
          </a:p>
          <a:p>
            <a:pPr indent="0" lvl="0" marL="0" rtl="0" algn="l">
              <a:spcBef>
                <a:spcPts val="1600"/>
              </a:spcBef>
              <a:spcAft>
                <a:spcPts val="0"/>
              </a:spcAft>
              <a:buClr>
                <a:schemeClr val="dk1"/>
              </a:buClr>
              <a:buSzPts val="1100"/>
              <a:buFont typeface="Arial"/>
              <a:buNone/>
            </a:pPr>
            <a:r>
              <a:rPr lang="en"/>
              <a:t>We standardise it!</a:t>
            </a:r>
            <a:endParaRPr/>
          </a:p>
          <a:p>
            <a:pPr indent="0" lvl="0" marL="0" rtl="0" algn="l">
              <a:spcBef>
                <a:spcPts val="1600"/>
              </a:spcBef>
              <a:spcAft>
                <a:spcPts val="0"/>
              </a:spcAft>
              <a:buClr>
                <a:schemeClr val="dk1"/>
              </a:buClr>
              <a:buSzPts val="1100"/>
              <a:buFont typeface="Arial"/>
              <a:buNone/>
            </a:pPr>
            <a:r>
              <a:rPr lang="en"/>
              <a:t>And that is what correlation is- standardised covariance. Or to be specific, covariance of z-scored variables.</a:t>
            </a:r>
            <a:endParaRPr/>
          </a:p>
          <a:p>
            <a:pPr indent="0" lvl="0" marL="0" rtl="0" algn="l">
              <a:spcBef>
                <a:spcPts val="160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8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Association: Pearson’s r</a:t>
            </a:r>
            <a:endParaRPr/>
          </a:p>
        </p:txBody>
      </p:sp>
      <p:sp>
        <p:nvSpPr>
          <p:cNvPr id="458" name="Google Shape;458;p8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 ranges from -1 and +1 and captures the strength and direction of association between two continuous variables.</a:t>
            </a:r>
            <a:endParaRPr/>
          </a:p>
          <a:p>
            <a:pPr indent="0" lvl="0" marL="0" rtl="0" algn="l">
              <a:spcBef>
                <a:spcPts val="1600"/>
              </a:spcBef>
              <a:spcAft>
                <a:spcPts val="0"/>
              </a:spcAft>
              <a:buNone/>
            </a:pPr>
            <a:r>
              <a:rPr lang="en"/>
              <a:t>‘</a:t>
            </a:r>
            <a:r>
              <a:rPr lang="en"/>
              <a:t>r</a:t>
            </a:r>
            <a:r>
              <a:rPr lang="en"/>
              <a:t>’ is the sample coefficient, the population coefficient is symbolised as rho (ρ).</a:t>
            </a:r>
            <a:endParaRPr/>
          </a:p>
          <a:p>
            <a:pPr indent="0" lvl="0" marL="0" rtl="0" algn="l">
              <a:spcBef>
                <a:spcPts val="16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8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Association: Categorical Variables</a:t>
            </a:r>
            <a:endParaRPr/>
          </a:p>
        </p:txBody>
      </p:sp>
      <p:sp>
        <p:nvSpPr>
          <p:cNvPr id="464" name="Google Shape;464;p8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Contingency/Frequency tables!</a:t>
            </a:r>
            <a:endParaRPr/>
          </a:p>
          <a:p>
            <a:pPr indent="0" lvl="0" marL="0" rtl="0" algn="l">
              <a:spcBef>
                <a:spcPts val="1600"/>
              </a:spcBef>
              <a:spcAft>
                <a:spcPts val="0"/>
              </a:spcAft>
              <a:buNone/>
            </a:pPr>
            <a:r>
              <a:rPr lang="en"/>
              <a:t>The Cramer’s V statistic is essentially a rescaled chi-square statistic to fit between 0 to 1.</a:t>
            </a:r>
            <a:endParaRPr/>
          </a:p>
          <a:p>
            <a:pPr indent="0" lvl="0" marL="0" rtl="0" algn="l">
              <a:spcBef>
                <a:spcPts val="1600"/>
              </a:spcBef>
              <a:spcAft>
                <a:spcPts val="0"/>
              </a:spcAft>
              <a:buNone/>
            </a:pPr>
            <a:r>
              <a:rPr lang="en"/>
              <a:t>The higher the V the stronger the association. </a:t>
            </a:r>
            <a:endParaRPr/>
          </a:p>
          <a:p>
            <a:pPr indent="0" lvl="0" marL="0" rtl="0" algn="l">
              <a:spcBef>
                <a:spcPts val="1600"/>
              </a:spcBef>
              <a:spcAft>
                <a:spcPts val="1600"/>
              </a:spcAft>
              <a:buNone/>
            </a:pPr>
            <a:r>
              <a:rPr lang="en"/>
              <a:t>No direction since the chi-sq stat doesn’t have a direction.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8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Association: Odds</a:t>
            </a:r>
            <a:endParaRPr/>
          </a:p>
        </p:txBody>
      </p:sp>
      <p:sp>
        <p:nvSpPr>
          <p:cNvPr id="470" name="Google Shape;470;p8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Odds are the probability of something occurring relative to it not occurring.</a:t>
            </a:r>
            <a:endParaRPr/>
          </a:p>
          <a:p>
            <a:pPr indent="0" lvl="0" marL="0" rtl="0" algn="l">
              <a:spcBef>
                <a:spcPts val="1600"/>
              </a:spcBef>
              <a:spcAft>
                <a:spcPts val="0"/>
              </a:spcAft>
              <a:buClr>
                <a:schemeClr val="dk1"/>
              </a:buClr>
              <a:buSzPts val="1100"/>
              <a:buFont typeface="Arial"/>
              <a:buNone/>
            </a:pPr>
            <a:r>
              <a:rPr lang="en"/>
              <a:t>i.e. 4:1 odds mean 80% to 20%, 9:1 odds mean 90:10.</a:t>
            </a:r>
            <a:endParaRPr/>
          </a:p>
          <a:p>
            <a:pPr indent="0" lvl="0" marL="0" rtl="0" algn="l">
              <a:spcBef>
                <a:spcPts val="1600"/>
              </a:spcBef>
              <a:spcAft>
                <a:spcPts val="0"/>
              </a:spcAft>
              <a:buClr>
                <a:schemeClr val="dk1"/>
              </a:buClr>
              <a:buSzPts val="1100"/>
              <a:buFont typeface="Arial"/>
              <a:buNone/>
            </a:pPr>
            <a:r>
              <a:rPr lang="en"/>
              <a:t>20% chance it’ll rain = 4:1 odds of not raining. (4 times more likely for it to not rain than it is to rain)</a:t>
            </a:r>
            <a:endParaRPr/>
          </a:p>
          <a:p>
            <a:pPr indent="0" lvl="0" marL="0" rtl="0" algn="l">
              <a:spcBef>
                <a:spcPts val="1600"/>
              </a:spcBef>
              <a:spcAft>
                <a:spcPts val="0"/>
              </a:spcAft>
              <a:buClr>
                <a:schemeClr val="dk1"/>
              </a:buClr>
              <a:buSzPts val="1100"/>
              <a:buFont typeface="Arial"/>
              <a:buNone/>
            </a:pPr>
            <a:r>
              <a:rPr lang="en"/>
              <a:t>10% chance I’ll bring my umbrella = 9:1 odds of not bringing my umbrella (9 times less likely for me to bring my umbrella than me not bringing my umbrella)</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5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Basics of R: Basic Operators</a:t>
            </a:r>
            <a:endParaRPr/>
          </a:p>
        </p:txBody>
      </p:sp>
      <p:sp>
        <p:nvSpPr>
          <p:cNvPr id="254" name="Google Shape;254;p5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 addition</a:t>
            </a:r>
            <a:endParaRPr/>
          </a:p>
          <a:p>
            <a:pPr indent="-342900" lvl="0" marL="457200" rtl="0" algn="l">
              <a:spcBef>
                <a:spcPts val="0"/>
              </a:spcBef>
              <a:spcAft>
                <a:spcPts val="0"/>
              </a:spcAft>
              <a:buSzPts val="1800"/>
              <a:buChar char="●"/>
            </a:pPr>
            <a:r>
              <a:rPr lang="en"/>
              <a:t>-, subtraction</a:t>
            </a:r>
            <a:endParaRPr/>
          </a:p>
          <a:p>
            <a:pPr indent="-342900" lvl="0" marL="457200" rtl="0" algn="l">
              <a:spcBef>
                <a:spcPts val="0"/>
              </a:spcBef>
              <a:spcAft>
                <a:spcPts val="0"/>
              </a:spcAft>
              <a:buSzPts val="1800"/>
              <a:buChar char="●"/>
            </a:pPr>
            <a:r>
              <a:rPr lang="en"/>
              <a:t>/, division</a:t>
            </a:r>
            <a:endParaRPr/>
          </a:p>
          <a:p>
            <a:pPr indent="-342900" lvl="0" marL="457200" rtl="0" algn="l">
              <a:spcBef>
                <a:spcPts val="0"/>
              </a:spcBef>
              <a:spcAft>
                <a:spcPts val="0"/>
              </a:spcAft>
              <a:buSzPts val="1800"/>
              <a:buChar char="●"/>
            </a:pPr>
            <a:r>
              <a:rPr lang="en"/>
              <a:t>*, multiplication</a:t>
            </a:r>
            <a:endParaRPr/>
          </a:p>
          <a:p>
            <a:pPr indent="-342900" lvl="0" marL="457200" rtl="0" algn="l">
              <a:spcBef>
                <a:spcPts val="0"/>
              </a:spcBef>
              <a:spcAft>
                <a:spcPts val="0"/>
              </a:spcAft>
              <a:buSzPts val="1800"/>
              <a:buChar char="●"/>
            </a:pPr>
            <a:r>
              <a:rPr lang="en"/>
              <a:t>^, exponentiation</a:t>
            </a:r>
            <a:endParaRPr/>
          </a:p>
        </p:txBody>
      </p:sp>
      <p:pic>
        <p:nvPicPr>
          <p:cNvPr id="255" name="Google Shape;255;p53"/>
          <p:cNvPicPr preferRelativeResize="0"/>
          <p:nvPr/>
        </p:nvPicPr>
        <p:blipFill>
          <a:blip r:embed="rId3">
            <a:alphaModFix/>
          </a:blip>
          <a:stretch>
            <a:fillRect/>
          </a:stretch>
        </p:blipFill>
        <p:spPr>
          <a:xfrm>
            <a:off x="311688" y="3337075"/>
            <a:ext cx="6905625" cy="762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8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Association: Odds Ratios</a:t>
            </a:r>
            <a:endParaRPr/>
          </a:p>
        </p:txBody>
      </p:sp>
      <p:sp>
        <p:nvSpPr>
          <p:cNvPr id="476" name="Google Shape;476;p8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Odds ratios (OR) take it a step further. The OR represents the ratio of two odds:</a:t>
            </a:r>
            <a:endParaRPr/>
          </a:p>
          <a:p>
            <a:pPr indent="0" lvl="0" marL="0" rtl="0" algn="l">
              <a:spcBef>
                <a:spcPts val="1600"/>
              </a:spcBef>
              <a:spcAft>
                <a:spcPts val="0"/>
              </a:spcAft>
              <a:buClr>
                <a:schemeClr val="dk1"/>
              </a:buClr>
              <a:buSzPts val="1100"/>
              <a:buFont typeface="Arial"/>
              <a:buNone/>
            </a:pPr>
            <a:r>
              <a:rPr lang="en"/>
              <a:t>(9/1 / 4/1) = 2.25</a:t>
            </a:r>
            <a:endParaRPr/>
          </a:p>
          <a:p>
            <a:pPr indent="0" lvl="0" marL="0" rtl="0" algn="l">
              <a:spcBef>
                <a:spcPts val="1600"/>
              </a:spcBef>
              <a:spcAft>
                <a:spcPts val="0"/>
              </a:spcAft>
              <a:buClr>
                <a:schemeClr val="dk1"/>
              </a:buClr>
              <a:buSzPts val="1100"/>
              <a:buFont typeface="Arial"/>
              <a:buNone/>
            </a:pPr>
            <a:r>
              <a:rPr lang="en"/>
              <a:t>It is 2.25x more likely for me to not bring my umbrella when it doesn’t rain.</a:t>
            </a:r>
            <a:endParaRPr/>
          </a:p>
          <a:p>
            <a:pPr indent="0" lvl="0" marL="0" rtl="0" algn="l">
              <a:spcBef>
                <a:spcPts val="1600"/>
              </a:spcBef>
              <a:spcAft>
                <a:spcPts val="0"/>
              </a:spcAft>
              <a:buClr>
                <a:schemeClr val="dk1"/>
              </a:buClr>
              <a:buSzPts val="1100"/>
              <a:buFont typeface="Arial"/>
              <a:buNone/>
            </a:pPr>
            <a:r>
              <a:rPr lang="en"/>
              <a:t>The reciprocal holds true too</a:t>
            </a:r>
            <a:endParaRPr/>
          </a:p>
          <a:p>
            <a:pPr indent="0" lvl="0" marL="0" rtl="0" algn="l">
              <a:spcBef>
                <a:spcPts val="1600"/>
              </a:spcBef>
              <a:spcAft>
                <a:spcPts val="0"/>
              </a:spcAft>
              <a:buClr>
                <a:schemeClr val="dk1"/>
              </a:buClr>
              <a:buSzPts val="1100"/>
              <a:buFont typeface="Arial"/>
              <a:buNone/>
            </a:pPr>
            <a:r>
              <a:rPr lang="en"/>
              <a:t>4/9 = 0.44 (4/1 / 9/1)</a:t>
            </a:r>
            <a:endParaRPr/>
          </a:p>
          <a:p>
            <a:pPr indent="0" lvl="0" marL="0" rtl="0" algn="l">
              <a:spcBef>
                <a:spcPts val="1600"/>
              </a:spcBef>
              <a:spcAft>
                <a:spcPts val="0"/>
              </a:spcAft>
              <a:buClr>
                <a:schemeClr val="dk1"/>
              </a:buClr>
              <a:buSzPts val="1100"/>
              <a:buFont typeface="Arial"/>
              <a:buNone/>
            </a:pPr>
            <a:r>
              <a:rPr lang="en"/>
              <a:t>It is 0.44x more likely for me to bring my umbrella when it doesn’t rain.</a:t>
            </a:r>
            <a:endParaRPr/>
          </a:p>
          <a:p>
            <a:pPr indent="0" lvl="0" marL="0" rtl="0" algn="l">
              <a:spcBef>
                <a:spcPts val="160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9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Association: Odds Ratios</a:t>
            </a:r>
            <a:endParaRPr/>
          </a:p>
        </p:txBody>
      </p:sp>
      <p:sp>
        <p:nvSpPr>
          <p:cNvPr id="482" name="Google Shape;482;p9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Provided you don’t mess with the raw numerical values (never mess with raw values!!), you can twist your odds ratio around to brain-numbing ways.</a:t>
            </a:r>
            <a:endParaRPr/>
          </a:p>
          <a:p>
            <a:pPr indent="0" lvl="0" marL="0" rtl="0" algn="l">
              <a:spcBef>
                <a:spcPts val="1600"/>
              </a:spcBef>
              <a:spcAft>
                <a:spcPts val="0"/>
              </a:spcAft>
              <a:buClr>
                <a:schemeClr val="dk1"/>
              </a:buClr>
              <a:buSzPts val="1100"/>
              <a:buFont typeface="Arial"/>
              <a:buNone/>
            </a:pPr>
            <a:r>
              <a:rPr lang="en"/>
              <a:t>1/9 / 4/1 odds ratio of me bringing my umbrella when it doesn’t rain</a:t>
            </a:r>
            <a:endParaRPr/>
          </a:p>
          <a:p>
            <a:pPr indent="0" lvl="0" marL="0" rtl="0" algn="l">
              <a:spcBef>
                <a:spcPts val="1600"/>
              </a:spcBef>
              <a:spcAft>
                <a:spcPts val="0"/>
              </a:spcAft>
              <a:buNone/>
            </a:pPr>
            <a:r>
              <a:rPr lang="en"/>
              <a:t>It is 1/36x more likely for me to bring my umbrella when it doesn’t rain relative to not bringing my umbrella when it does.</a:t>
            </a:r>
            <a:endParaRPr/>
          </a:p>
          <a:p>
            <a:pPr indent="0" lvl="0" marL="0" rtl="0" algn="l">
              <a:spcBef>
                <a:spcPts val="1600"/>
              </a:spcBef>
              <a:spcAft>
                <a:spcPts val="0"/>
              </a:spcAft>
              <a:buClr>
                <a:schemeClr val="dk1"/>
              </a:buClr>
              <a:buSzPts val="1100"/>
              <a:buFont typeface="Arial"/>
              <a:buNone/>
            </a:pPr>
            <a:r>
              <a:rPr lang="en"/>
              <a:t>9/1 / 1/4  odds ratio of me not bringing my umbrella when it rains</a:t>
            </a:r>
            <a:endParaRPr/>
          </a:p>
          <a:p>
            <a:pPr indent="0" lvl="0" marL="0" rtl="0" algn="l">
              <a:spcBef>
                <a:spcPts val="1600"/>
              </a:spcBef>
              <a:spcAft>
                <a:spcPts val="0"/>
              </a:spcAft>
              <a:buClr>
                <a:schemeClr val="dk1"/>
              </a:buClr>
              <a:buSzPts val="1100"/>
              <a:buFont typeface="Arial"/>
              <a:buNone/>
            </a:pPr>
            <a:r>
              <a:rPr lang="en"/>
              <a:t>It is 36x more likely for me to not bring my umbrella when it rains relative to bringing my umbrella when it doesn’t rain.</a:t>
            </a:r>
            <a:endParaRPr/>
          </a:p>
          <a:p>
            <a:pPr indent="0" lvl="0" marL="0" rtl="0" algn="l">
              <a:spcBef>
                <a:spcPts val="160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9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Couple o’ Cheeky SAQs</a:t>
            </a:r>
            <a:endParaRPr/>
          </a:p>
        </p:txBody>
      </p:sp>
      <p:sp>
        <p:nvSpPr>
          <p:cNvPr id="488" name="Google Shape;488;p9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arenR"/>
            </a:pPr>
            <a:r>
              <a:rPr lang="en" sz="2000"/>
              <a:t>Can a p-value of 0.21, equivalent to an observed test statistic of -1.30, be considered statistically significant if we’ve set the critical test statistic to be 1.18? (Arbitrary values, assuming a two-tailed null hypothesis)</a:t>
            </a:r>
            <a:endParaRPr sz="2000"/>
          </a:p>
          <a:p>
            <a:pPr indent="-355600" lvl="0" marL="457200" rtl="0" algn="l">
              <a:spcBef>
                <a:spcPts val="0"/>
              </a:spcBef>
              <a:spcAft>
                <a:spcPts val="0"/>
              </a:spcAft>
              <a:buSzPts val="2000"/>
              <a:buAutoNum type="arabicParenR"/>
            </a:pPr>
            <a:r>
              <a:rPr lang="en" sz="2000"/>
              <a:t>What is the value of a 0% Confidence Interval?</a:t>
            </a:r>
            <a:endParaRPr sz="2000"/>
          </a:p>
          <a:p>
            <a:pPr indent="-355600" lvl="0" marL="457200" rtl="0" algn="l">
              <a:spcBef>
                <a:spcPts val="0"/>
              </a:spcBef>
              <a:spcAft>
                <a:spcPts val="0"/>
              </a:spcAft>
              <a:buSzPts val="2000"/>
              <a:buAutoNum type="arabicParenR"/>
            </a:pPr>
            <a:r>
              <a:rPr lang="en" sz="2000"/>
              <a:t>Why are values in a confidence interval considered to be ‘plausible’?</a:t>
            </a:r>
            <a:endParaRPr sz="2000"/>
          </a:p>
          <a:p>
            <a:pPr indent="-355600" lvl="0" marL="457200" rtl="0" algn="l">
              <a:spcBef>
                <a:spcPts val="0"/>
              </a:spcBef>
              <a:spcAft>
                <a:spcPts val="0"/>
              </a:spcAft>
              <a:buSzPts val="2000"/>
              <a:buAutoNum type="arabicParenR"/>
            </a:pPr>
            <a:r>
              <a:rPr lang="en" sz="2000"/>
              <a:t>Why can covariance and correlation be negative, whereas variance can only be a positive value?</a:t>
            </a:r>
            <a:endParaRPr sz="2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9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Answers to said Cheeky SAQs</a:t>
            </a:r>
            <a:endParaRPr/>
          </a:p>
        </p:txBody>
      </p:sp>
      <p:sp>
        <p:nvSpPr>
          <p:cNvPr id="494" name="Google Shape;494;p9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AutoNum type="arabicParenR"/>
            </a:pPr>
            <a:r>
              <a:rPr lang="en" sz="1900"/>
              <a:t>Yes, it is considered statistically significant because the absolute observed test statistic is larger than the critical test statistic.</a:t>
            </a:r>
            <a:endParaRPr sz="1900"/>
          </a:p>
          <a:p>
            <a:pPr indent="-349250" lvl="0" marL="457200" rtl="0" algn="l">
              <a:spcBef>
                <a:spcPts val="0"/>
              </a:spcBef>
              <a:spcAft>
                <a:spcPts val="0"/>
              </a:spcAft>
              <a:buSzPts val="1900"/>
              <a:buAutoNum type="arabicParenR"/>
            </a:pPr>
            <a:r>
              <a:rPr lang="en" sz="1900"/>
              <a:t>A 0% confidence interval would return the sample statistic used to compute the interval. The confidence level is determined by (1-alpha level), and a confidence level of 0 would mean an alpha level of 1- everything would be statistically significant, so there would be no range of plausible values. This is less a practical question and more on the understanding of constructions of CIs.</a:t>
            </a:r>
            <a:endParaRPr sz="19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9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Answers to said Cheeky SAQs	</a:t>
            </a:r>
            <a:endParaRPr/>
          </a:p>
        </p:txBody>
      </p:sp>
      <p:sp>
        <p:nvSpPr>
          <p:cNvPr id="500" name="Google Shape;500;p9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3) Values within a confidence interval are considered ‘plausible’ as an effect of the level of significance and the computed standard error. The notion of ‘plausibility’ refers to how the range of values cannot be considered statistically significant from the computed statistic- and are therefore possible in other samples</a:t>
            </a:r>
            <a:endParaRPr sz="2100"/>
          </a:p>
          <a:p>
            <a:pPr indent="0" lvl="0" marL="0" rtl="0" algn="l">
              <a:spcBef>
                <a:spcPts val="1600"/>
              </a:spcBef>
              <a:spcAft>
                <a:spcPts val="1600"/>
              </a:spcAft>
              <a:buNone/>
            </a:pPr>
            <a:r>
              <a:rPr lang="en" sz="2100"/>
              <a:t>4) Covariance and Correlation can have negative values since they are not squared values. Variance is squared, so it can never have a negative value.</a:t>
            </a:r>
            <a:endParaRPr sz="2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9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a:t>
            </a:r>
            <a:endParaRPr/>
          </a:p>
        </p:txBody>
      </p:sp>
      <p:sp>
        <p:nvSpPr>
          <p:cNvPr id="506" name="Google Shape;506;p9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of a variable usually refers to use of regression, specifically for this course, we’ll be considering two types of regression:</a:t>
            </a:r>
            <a:endParaRPr/>
          </a:p>
          <a:p>
            <a:pPr indent="-342900" lvl="0" marL="457200" rtl="0" algn="l">
              <a:spcBef>
                <a:spcPts val="1600"/>
              </a:spcBef>
              <a:spcAft>
                <a:spcPts val="0"/>
              </a:spcAft>
              <a:buSzPts val="1800"/>
              <a:buAutoNum type="alphaLcParenR"/>
            </a:pPr>
            <a:r>
              <a:rPr lang="en"/>
              <a:t>Simple linear regression: 1DV, 1IV</a:t>
            </a:r>
            <a:endParaRPr/>
          </a:p>
          <a:p>
            <a:pPr indent="-342900" lvl="0" marL="457200" rtl="0" algn="l">
              <a:spcBef>
                <a:spcPts val="0"/>
              </a:spcBef>
              <a:spcAft>
                <a:spcPts val="0"/>
              </a:spcAft>
              <a:buSzPts val="1800"/>
              <a:buAutoNum type="alphaLcParenR"/>
            </a:pPr>
            <a:r>
              <a:rPr lang="en"/>
              <a:t>Multiple linear regression: 1 DV, more than 1 IVs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9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 Not Association</a:t>
            </a:r>
            <a:endParaRPr/>
          </a:p>
        </p:txBody>
      </p:sp>
      <p:sp>
        <p:nvSpPr>
          <p:cNvPr id="512" name="Google Shape;512;p9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3" name="Google Shape;513;p95"/>
          <p:cNvPicPr preferRelativeResize="0"/>
          <p:nvPr/>
        </p:nvPicPr>
        <p:blipFill>
          <a:blip r:embed="rId3">
            <a:alphaModFix/>
          </a:blip>
          <a:stretch>
            <a:fillRect/>
          </a:stretch>
        </p:blipFill>
        <p:spPr>
          <a:xfrm>
            <a:off x="92400" y="1288371"/>
            <a:ext cx="8832300" cy="256676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9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 Concepts</a:t>
            </a:r>
            <a:endParaRPr/>
          </a:p>
        </p:txBody>
      </p:sp>
      <p:sp>
        <p:nvSpPr>
          <p:cNvPr id="519" name="Google Shape;519;p9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solidFill>
                  <a:srgbClr val="FF0000"/>
                </a:solidFill>
              </a:rPr>
              <a:t>Variance</a:t>
            </a:r>
            <a:r>
              <a:rPr lang="en"/>
              <a:t>: The average amount of variability between observed scores and the mean. Can be referred to as ‘sums of squares’ (SS), and there are different types of sums of squares in regression models (SStotal = SSreg + SSres)</a:t>
            </a:r>
            <a:endParaRPr/>
          </a:p>
          <a:p>
            <a:pPr indent="-342900" lvl="0" marL="457200" rtl="0" algn="l">
              <a:spcBef>
                <a:spcPts val="0"/>
              </a:spcBef>
              <a:spcAft>
                <a:spcPts val="0"/>
              </a:spcAft>
              <a:buSzPts val="1800"/>
              <a:buChar char="●"/>
            </a:pPr>
            <a:r>
              <a:rPr b="1" lang="en">
                <a:solidFill>
                  <a:srgbClr val="FF0000"/>
                </a:solidFill>
              </a:rPr>
              <a:t>Standard deviation</a:t>
            </a:r>
            <a:r>
              <a:rPr lang="en"/>
              <a:t>: Square root of the variance</a:t>
            </a:r>
            <a:endParaRPr/>
          </a:p>
          <a:p>
            <a:pPr indent="-342900" lvl="0" marL="457200" rtl="0" algn="l">
              <a:spcBef>
                <a:spcPts val="0"/>
              </a:spcBef>
              <a:spcAft>
                <a:spcPts val="0"/>
              </a:spcAft>
              <a:buSzPts val="1800"/>
              <a:buChar char="●"/>
            </a:pPr>
            <a:r>
              <a:rPr b="1" lang="en">
                <a:solidFill>
                  <a:srgbClr val="FF0000"/>
                </a:solidFill>
              </a:rPr>
              <a:t>Correlation Coefficient</a:t>
            </a:r>
            <a:r>
              <a:rPr lang="en"/>
              <a:t>: Standardised covariance coefficient.</a:t>
            </a:r>
            <a:endParaRPr/>
          </a:p>
          <a:p>
            <a:pPr indent="-342900" lvl="0" marL="457200" rtl="0" algn="l">
              <a:spcBef>
                <a:spcPts val="0"/>
              </a:spcBef>
              <a:spcAft>
                <a:spcPts val="0"/>
              </a:spcAft>
              <a:buSzPts val="1800"/>
              <a:buChar char="●"/>
            </a:pPr>
            <a:r>
              <a:rPr b="1" lang="en">
                <a:solidFill>
                  <a:srgbClr val="FF0000"/>
                </a:solidFill>
              </a:rPr>
              <a:t>Covariance</a:t>
            </a:r>
            <a:r>
              <a:rPr lang="en"/>
              <a:t>: An unstandardised measure of calculating how much two variables vary together.</a:t>
            </a:r>
            <a:endParaRPr/>
          </a:p>
          <a:p>
            <a:pPr indent="0" lvl="0" marL="0" rtl="0" algn="l">
              <a:spcBef>
                <a:spcPts val="1600"/>
              </a:spcBef>
              <a:spcAft>
                <a:spcPts val="1600"/>
              </a:spcAft>
              <a:buNone/>
            </a:pPr>
            <a:r>
              <a:rPr lang="en"/>
              <a:t>Standardised measures are typically more informative- since they are interpretable in terms of standard deviation opposed to the raw metric.</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9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 Linear Regression</a:t>
            </a:r>
            <a:endParaRPr/>
          </a:p>
        </p:txBody>
      </p:sp>
      <p:sp>
        <p:nvSpPr>
          <p:cNvPr id="525" name="Google Shape;525;p9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Full simple linear regression line is expressed as:</a:t>
            </a:r>
            <a:endParaRPr/>
          </a:p>
          <a:p>
            <a:pPr indent="0" lvl="0" marL="0" rtl="0" algn="l">
              <a:spcBef>
                <a:spcPts val="1600"/>
              </a:spcBef>
              <a:spcAft>
                <a:spcPts val="0"/>
              </a:spcAft>
              <a:buNone/>
            </a:pPr>
            <a:r>
              <a:rPr lang="en"/>
              <a:t>Y = a + bX + e</a:t>
            </a:r>
            <a:endParaRPr/>
          </a:p>
          <a:p>
            <a:pPr indent="0" lvl="0" marL="0" rtl="0" algn="l">
              <a:spcBef>
                <a:spcPts val="1600"/>
              </a:spcBef>
              <a:spcAft>
                <a:spcPts val="0"/>
              </a:spcAft>
              <a:buNone/>
            </a:pPr>
            <a:r>
              <a:rPr lang="en"/>
              <a:t>Y is the dependent variable (predicted)</a:t>
            </a:r>
            <a:endParaRPr/>
          </a:p>
          <a:p>
            <a:pPr indent="0" lvl="0" marL="0" rtl="0" algn="l">
              <a:spcBef>
                <a:spcPts val="1600"/>
              </a:spcBef>
              <a:spcAft>
                <a:spcPts val="0"/>
              </a:spcAft>
              <a:buNone/>
            </a:pPr>
            <a:r>
              <a:rPr lang="en"/>
              <a:t>X is the independent variable (predictor)</a:t>
            </a:r>
            <a:endParaRPr/>
          </a:p>
          <a:p>
            <a:pPr indent="0" lvl="0" marL="0" rtl="0" algn="l">
              <a:spcBef>
                <a:spcPts val="1600"/>
              </a:spcBef>
              <a:spcAft>
                <a:spcPts val="0"/>
              </a:spcAft>
              <a:buNone/>
            </a:pPr>
            <a:r>
              <a:rPr lang="en"/>
              <a:t>a</a:t>
            </a:r>
            <a:r>
              <a:rPr lang="en"/>
              <a:t> is the intercept of the line</a:t>
            </a:r>
            <a:endParaRPr/>
          </a:p>
          <a:p>
            <a:pPr indent="0" lvl="0" marL="0" rtl="0" algn="l">
              <a:spcBef>
                <a:spcPts val="1600"/>
              </a:spcBef>
              <a:spcAft>
                <a:spcPts val="0"/>
              </a:spcAft>
              <a:buNone/>
            </a:pPr>
            <a:r>
              <a:rPr lang="en"/>
              <a:t>b is the slope of the linear function- and indicates the direction of the relationship between variables.</a:t>
            </a:r>
            <a:endParaRPr/>
          </a:p>
          <a:p>
            <a:pPr indent="0" lvl="0" marL="0" rtl="0" algn="l">
              <a:spcBef>
                <a:spcPts val="1600"/>
              </a:spcBef>
              <a:spcAft>
                <a:spcPts val="0"/>
              </a:spcAft>
              <a:buNone/>
            </a:pPr>
            <a:r>
              <a:rPr lang="en"/>
              <a:t>And e is the ‘error’ term- also called residual.</a:t>
            </a:r>
            <a:endParaRPr/>
          </a:p>
          <a:p>
            <a:pPr indent="0" lvl="0" marL="0" rtl="0" algn="l">
              <a:spcBef>
                <a:spcPts val="160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9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 Linear Regression	</a:t>
            </a:r>
            <a:endParaRPr/>
          </a:p>
        </p:txBody>
      </p:sp>
      <p:sp>
        <p:nvSpPr>
          <p:cNvPr id="531" name="Google Shape;531;p9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simplified linear regression line is written as</a:t>
            </a:r>
            <a:endParaRPr/>
          </a:p>
          <a:p>
            <a:pPr indent="0" lvl="0" marL="0" rtl="0" algn="l">
              <a:spcBef>
                <a:spcPts val="1600"/>
              </a:spcBef>
              <a:spcAft>
                <a:spcPts val="0"/>
              </a:spcAft>
              <a:buNone/>
            </a:pPr>
            <a:r>
              <a:rPr lang="en"/>
              <a:t>Y(hat) = a + bX</a:t>
            </a:r>
            <a:endParaRPr/>
          </a:p>
          <a:p>
            <a:pPr indent="0" lvl="0" marL="0" rtl="0" algn="l">
              <a:spcBef>
                <a:spcPts val="1600"/>
              </a:spcBef>
              <a:spcAft>
                <a:spcPts val="0"/>
              </a:spcAft>
              <a:buNone/>
            </a:pPr>
            <a:r>
              <a:rPr lang="en"/>
              <a:t>There aren’t any error terms in the simplified linear regression line because Y(hat) refers to the predicted value of the dependent variable. In other words, Y = Y(hat) + error</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5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Basics of R: Logical Operators</a:t>
            </a:r>
            <a:endParaRPr/>
          </a:p>
        </p:txBody>
      </p:sp>
      <p:sp>
        <p:nvSpPr>
          <p:cNvPr id="261" name="Google Shape;261;p5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 is equal to</a:t>
            </a:r>
            <a:endParaRPr/>
          </a:p>
          <a:p>
            <a:pPr indent="-342900" lvl="0" marL="457200" rtl="0" algn="l">
              <a:spcBef>
                <a:spcPts val="0"/>
              </a:spcBef>
              <a:spcAft>
                <a:spcPts val="0"/>
              </a:spcAft>
              <a:buSzPts val="1800"/>
              <a:buChar char="●"/>
            </a:pPr>
            <a:r>
              <a:rPr lang="en"/>
              <a:t>!=, is not equal to</a:t>
            </a:r>
            <a:endParaRPr/>
          </a:p>
          <a:p>
            <a:pPr indent="-342900" lvl="0" marL="457200" rtl="0" algn="l">
              <a:spcBef>
                <a:spcPts val="0"/>
              </a:spcBef>
              <a:spcAft>
                <a:spcPts val="0"/>
              </a:spcAft>
              <a:buSzPts val="1800"/>
              <a:buChar char="●"/>
            </a:pPr>
            <a:r>
              <a:rPr lang="en"/>
              <a:t>&gt;=, is greater than or equal to</a:t>
            </a:r>
            <a:endParaRPr/>
          </a:p>
          <a:p>
            <a:pPr indent="-342900" lvl="0" marL="457200" rtl="0" algn="l">
              <a:spcBef>
                <a:spcPts val="0"/>
              </a:spcBef>
              <a:spcAft>
                <a:spcPts val="0"/>
              </a:spcAft>
              <a:buSzPts val="1800"/>
              <a:buChar char="●"/>
            </a:pPr>
            <a:r>
              <a:rPr lang="en"/>
              <a:t>&lt;=, is less than or equal to</a:t>
            </a:r>
            <a:endParaRPr/>
          </a:p>
          <a:p>
            <a:pPr indent="-342900" lvl="0" marL="457200" rtl="0" algn="l">
              <a:spcBef>
                <a:spcPts val="0"/>
              </a:spcBef>
              <a:spcAft>
                <a:spcPts val="0"/>
              </a:spcAft>
              <a:buSzPts val="1800"/>
              <a:buChar char="●"/>
            </a:pPr>
            <a:r>
              <a:rPr lang="en"/>
              <a:t>&gt;, is greater than</a:t>
            </a:r>
            <a:endParaRPr/>
          </a:p>
          <a:p>
            <a:pPr indent="-342900" lvl="0" marL="457200" rtl="0" algn="l">
              <a:spcBef>
                <a:spcPts val="0"/>
              </a:spcBef>
              <a:spcAft>
                <a:spcPts val="0"/>
              </a:spcAft>
              <a:buSzPts val="1800"/>
              <a:buChar char="●"/>
            </a:pPr>
            <a:r>
              <a:rPr lang="en"/>
              <a:t>&lt;, is less than</a:t>
            </a:r>
            <a:endParaRPr/>
          </a:p>
          <a:p>
            <a:pPr indent="-342900" lvl="0" marL="457200" rtl="0" algn="l">
              <a:spcBef>
                <a:spcPts val="0"/>
              </a:spcBef>
              <a:spcAft>
                <a:spcPts val="0"/>
              </a:spcAft>
              <a:buSzPts val="1800"/>
              <a:buChar char="●"/>
            </a:pPr>
            <a:r>
              <a:rPr lang="en"/>
              <a:t>| is OR</a:t>
            </a:r>
            <a:endParaRPr/>
          </a:p>
          <a:p>
            <a:pPr indent="-342900" lvl="0" marL="457200" rtl="0" algn="l">
              <a:spcBef>
                <a:spcPts val="0"/>
              </a:spcBef>
              <a:spcAft>
                <a:spcPts val="0"/>
              </a:spcAft>
              <a:buSzPts val="1800"/>
              <a:buChar char="●"/>
            </a:pPr>
            <a:r>
              <a:rPr lang="en"/>
              <a:t>&amp; is AND</a:t>
            </a:r>
            <a:endParaRPr/>
          </a:p>
          <a:p>
            <a:pPr indent="-342900" lvl="0" marL="457200" rtl="0" algn="l">
              <a:spcBef>
                <a:spcPts val="0"/>
              </a:spcBef>
              <a:spcAft>
                <a:spcPts val="0"/>
              </a:spcAft>
              <a:buSzPts val="1800"/>
              <a:buChar char="●"/>
            </a:pPr>
            <a:r>
              <a:rPr lang="en"/>
              <a:t>! is NOT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9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 Least Squares Regression</a:t>
            </a:r>
            <a:endParaRPr/>
          </a:p>
        </p:txBody>
      </p:sp>
      <p:sp>
        <p:nvSpPr>
          <p:cNvPr id="537" name="Google Shape;537;p9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be using Ordinary Least Squares (OLS) regression for estimating our regression line. </a:t>
            </a:r>
            <a:endParaRPr/>
          </a:p>
          <a:p>
            <a:pPr indent="0" lvl="0" marL="0" rtl="0" algn="l">
              <a:spcBef>
                <a:spcPts val="1600"/>
              </a:spcBef>
              <a:spcAft>
                <a:spcPts val="1600"/>
              </a:spcAft>
              <a:buNone/>
            </a:pPr>
            <a:r>
              <a:rPr lang="en"/>
              <a:t>What OLS regression does is minimise the value of the error terms- or to minimise the sums of squares of residuals (minimising the proportion of variance attributed to residuals)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10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 Multiple Linear Regression	</a:t>
            </a:r>
            <a:endParaRPr/>
          </a:p>
        </p:txBody>
      </p:sp>
      <p:sp>
        <p:nvSpPr>
          <p:cNvPr id="543" name="Google Shape;543;p10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 = a + b1X1 + b2X2 + b3X3 + … + bnXn + e</a:t>
            </a:r>
            <a:endParaRPr/>
          </a:p>
          <a:p>
            <a:pPr indent="0" lvl="0" marL="0" rtl="0" algn="l">
              <a:spcBef>
                <a:spcPts val="1600"/>
              </a:spcBef>
              <a:spcAft>
                <a:spcPts val="0"/>
              </a:spcAft>
              <a:buNone/>
            </a:pPr>
            <a:r>
              <a:rPr lang="en"/>
              <a:t>Similar to the simple regression line, but with multiple independent variables</a:t>
            </a:r>
            <a:endParaRPr/>
          </a:p>
          <a:p>
            <a:pPr indent="0" lvl="0" marL="0" rtl="0" algn="l">
              <a:spcBef>
                <a:spcPts val="1600"/>
              </a:spcBef>
              <a:spcAft>
                <a:spcPts val="1600"/>
              </a:spcAft>
              <a:buNone/>
            </a:pPr>
            <a:r>
              <a:rPr lang="en"/>
              <a:t>B1, b2, b3, …, bn: partial regression coefficient: indicates the expected change in Y for a unit of change in an IV, </a:t>
            </a:r>
            <a:r>
              <a:rPr lang="en" u="sng">
                <a:solidFill>
                  <a:srgbClr val="FF0000"/>
                </a:solidFill>
              </a:rPr>
              <a:t>holding other IVs constant. </a:t>
            </a:r>
            <a:endParaRPr u="sng">
              <a:solidFill>
                <a:srgbClr val="FF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10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 R-squared	</a:t>
            </a:r>
            <a:endParaRPr/>
          </a:p>
        </p:txBody>
      </p:sp>
      <p:sp>
        <p:nvSpPr>
          <p:cNvPr id="549" name="Google Shape;549;p10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FF0000"/>
                </a:solidFill>
              </a:rPr>
              <a:t>R-squared (Coefficient of determination</a:t>
            </a:r>
            <a:r>
              <a:rPr lang="en"/>
              <a:t>) is the proportion of variance explained by the regression model (SSreg/SStotal).</a:t>
            </a:r>
            <a:endParaRPr/>
          </a:p>
          <a:p>
            <a:pPr indent="0" lvl="0" marL="0" rtl="0" algn="l">
              <a:spcBef>
                <a:spcPts val="1600"/>
              </a:spcBef>
              <a:spcAft>
                <a:spcPts val="0"/>
              </a:spcAft>
              <a:buNone/>
            </a:pPr>
            <a:r>
              <a:rPr lang="en"/>
              <a:t>It is a method to assess the strength of the complete regression model (all IVs are taken into consideration).</a:t>
            </a:r>
            <a:endParaRPr/>
          </a:p>
          <a:p>
            <a:pPr indent="0" lvl="0" marL="0" rtl="0" algn="l">
              <a:spcBef>
                <a:spcPts val="1600"/>
              </a:spcBef>
              <a:spcAft>
                <a:spcPts val="1600"/>
              </a:spcAft>
              <a:buNone/>
            </a:pPr>
            <a:r>
              <a:rPr lang="en"/>
              <a:t>Another important aspect to consider is that SStotal is additively decomposed, SSreg + SSres will always equal to SStotal.</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10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 R-squared considerations</a:t>
            </a:r>
            <a:endParaRPr/>
          </a:p>
        </p:txBody>
      </p:sp>
      <p:sp>
        <p:nvSpPr>
          <p:cNvPr id="555" name="Google Shape;555;p10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R-squared is not the same thing as adjusted R-squared.</a:t>
            </a:r>
            <a:endParaRPr/>
          </a:p>
          <a:p>
            <a:pPr indent="0" lvl="0" marL="0" rtl="0" algn="l">
              <a:spcBef>
                <a:spcPts val="1600"/>
              </a:spcBef>
              <a:spcAft>
                <a:spcPts val="0"/>
              </a:spcAft>
              <a:buNone/>
            </a:pPr>
            <a:r>
              <a:rPr lang="en"/>
              <a:t>The computed R-squared statistic may be biased if:</a:t>
            </a:r>
            <a:endParaRPr/>
          </a:p>
          <a:p>
            <a:pPr indent="-342900" lvl="0" marL="457200" rtl="0" algn="l">
              <a:spcBef>
                <a:spcPts val="1600"/>
              </a:spcBef>
              <a:spcAft>
                <a:spcPts val="0"/>
              </a:spcAft>
              <a:buSzPts val="1800"/>
              <a:buAutoNum type="alphaLcParenR"/>
            </a:pPr>
            <a:r>
              <a:rPr lang="en"/>
              <a:t>There are a large amount of predictors,</a:t>
            </a:r>
            <a:endParaRPr/>
          </a:p>
          <a:p>
            <a:pPr indent="-342900" lvl="0" marL="457200" rtl="0" algn="l">
              <a:spcBef>
                <a:spcPts val="0"/>
              </a:spcBef>
              <a:spcAft>
                <a:spcPts val="0"/>
              </a:spcAft>
              <a:buSzPts val="1800"/>
              <a:buAutoNum type="alphaLcParenR"/>
            </a:pPr>
            <a:r>
              <a:rPr lang="en"/>
              <a:t>There is a small sample size.</a:t>
            </a:r>
            <a:endParaRPr/>
          </a:p>
          <a:p>
            <a:pPr indent="0" lvl="0" marL="0" rtl="0" algn="l">
              <a:spcBef>
                <a:spcPts val="1600"/>
              </a:spcBef>
              <a:spcAft>
                <a:spcPts val="1600"/>
              </a:spcAft>
              <a:buNone/>
            </a:pPr>
            <a:r>
              <a:rPr lang="en"/>
              <a:t>The adjusted R-squared returns a less biased statistic of the R-squared, so pay attention if the model has a large amount of IVs and a small sample size.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10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 Strength of IVs</a:t>
            </a:r>
            <a:endParaRPr/>
          </a:p>
        </p:txBody>
      </p:sp>
      <p:sp>
        <p:nvSpPr>
          <p:cNvPr id="561" name="Google Shape;561;p10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lphaLcParenR"/>
            </a:pPr>
            <a:r>
              <a:rPr lang="en"/>
              <a:t>Standardised regression coefficients: by using standardised data instead of data in its own metric, we can evaluate our model in terms of standard deviation and can allow you to compare strengths of multiple IVs- since they’re now on the same metric: SD.</a:t>
            </a:r>
            <a:endParaRPr/>
          </a:p>
          <a:p>
            <a:pPr indent="-342900" lvl="0" marL="457200" rtl="0" algn="l">
              <a:spcBef>
                <a:spcPts val="0"/>
              </a:spcBef>
              <a:spcAft>
                <a:spcPts val="0"/>
              </a:spcAft>
              <a:buSzPts val="1800"/>
              <a:buAutoNum type="alphaLcParenR"/>
            </a:pPr>
            <a:r>
              <a:rPr lang="en"/>
              <a:t>Semi-partial correlation: the correlation between the chosen IV and the DV, holding all other IVs constant. </a:t>
            </a:r>
            <a:endParaRPr/>
          </a:p>
          <a:p>
            <a:pPr indent="-342900" lvl="0" marL="457200" rtl="0" algn="l">
              <a:spcBef>
                <a:spcPts val="0"/>
              </a:spcBef>
              <a:spcAft>
                <a:spcPts val="0"/>
              </a:spcAft>
              <a:buSzPts val="1800"/>
              <a:buAutoNum type="alphaLcParenR"/>
            </a:pPr>
            <a:r>
              <a:rPr lang="en"/>
              <a:t>Squared semi-partial correlation: The proportion of variance the chosen IV explains in the DV, holding all other IVs constant.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10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 Statistical Assumptions</a:t>
            </a:r>
            <a:endParaRPr/>
          </a:p>
        </p:txBody>
      </p:sp>
      <p:sp>
        <p:nvSpPr>
          <p:cNvPr id="567" name="Google Shape;567;p10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Independence of observations: one participant’s scores are observed and recorded independently of other participants.</a:t>
            </a:r>
            <a:endParaRPr/>
          </a:p>
          <a:p>
            <a:pPr indent="-342900" lvl="0" marL="457200" rtl="0" algn="l">
              <a:spcBef>
                <a:spcPts val="0"/>
              </a:spcBef>
              <a:spcAft>
                <a:spcPts val="0"/>
              </a:spcAft>
              <a:buSzPts val="1800"/>
              <a:buAutoNum type="arabicPeriod"/>
            </a:pPr>
            <a:r>
              <a:rPr lang="en"/>
              <a:t>Linearity. Linearity between the predictors and the predicted variable (multiple IVs and the one DV)</a:t>
            </a:r>
            <a:endParaRPr/>
          </a:p>
          <a:p>
            <a:pPr indent="-342900" lvl="0" marL="457200" rtl="0" algn="l">
              <a:spcBef>
                <a:spcPts val="0"/>
              </a:spcBef>
              <a:spcAft>
                <a:spcPts val="0"/>
              </a:spcAft>
              <a:buSzPts val="1800"/>
              <a:buAutoNum type="arabicPeriod"/>
            </a:pPr>
            <a:r>
              <a:rPr lang="en"/>
              <a:t>Homoscedasticity (Constant residual variance): errors vary independently (errors aren’t associated to IVs).</a:t>
            </a:r>
            <a:endParaRPr/>
          </a:p>
          <a:p>
            <a:pPr indent="-342900" lvl="0" marL="457200" rtl="0" algn="l">
              <a:spcBef>
                <a:spcPts val="0"/>
              </a:spcBef>
              <a:spcAft>
                <a:spcPts val="0"/>
              </a:spcAft>
              <a:buSzPts val="1800"/>
              <a:buAutoNum type="arabicPeriod"/>
            </a:pPr>
            <a:r>
              <a:rPr lang="en"/>
              <a:t>Normality of residuals. We’d like our residuals to be normally distributed.</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10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Homoscedasticity</a:t>
            </a:r>
            <a:endParaRPr/>
          </a:p>
        </p:txBody>
      </p:sp>
      <p:sp>
        <p:nvSpPr>
          <p:cNvPr id="573" name="Google Shape;573;p10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Breusch-Pagan test assumes the constant residuals scores → so we would like to see a big value of p for this null hypothesis test.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10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 MCQ </a:t>
            </a:r>
            <a:endParaRPr/>
          </a:p>
        </p:txBody>
      </p:sp>
      <p:sp>
        <p:nvSpPr>
          <p:cNvPr id="579" name="Google Shape;579;p10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23850" lvl="0" marL="457200" rtl="0" algn="l">
              <a:lnSpc>
                <a:spcPct val="90000"/>
              </a:lnSpc>
              <a:spcBef>
                <a:spcPts val="1000"/>
              </a:spcBef>
              <a:spcAft>
                <a:spcPts val="0"/>
              </a:spcAft>
              <a:buSzPts val="1500"/>
              <a:buFont typeface="Calibri"/>
              <a:buAutoNum type="arabicPeriod"/>
            </a:pPr>
            <a:r>
              <a:rPr lang="en" sz="1500">
                <a:latin typeface="Calibri"/>
                <a:ea typeface="Calibri"/>
                <a:cs typeface="Calibri"/>
                <a:sym typeface="Calibri"/>
              </a:rPr>
              <a:t>For the following regression equation, which option is incorrect?</a:t>
            </a:r>
            <a:endParaRPr sz="1500">
              <a:latin typeface="Calibri"/>
              <a:ea typeface="Calibri"/>
              <a:cs typeface="Calibri"/>
              <a:sym typeface="Calibri"/>
            </a:endParaRPr>
          </a:p>
          <a:p>
            <a:pPr indent="0" lvl="0" marL="0" rtl="0" algn="l">
              <a:lnSpc>
                <a:spcPct val="90000"/>
              </a:lnSpc>
              <a:spcBef>
                <a:spcPts val="1000"/>
              </a:spcBef>
              <a:spcAft>
                <a:spcPts val="0"/>
              </a:spcAft>
              <a:buNone/>
            </a:pPr>
            <a:r>
              <a:rPr lang="en" sz="1500">
                <a:latin typeface="Calibri"/>
                <a:ea typeface="Calibri"/>
                <a:cs typeface="Calibri"/>
                <a:sym typeface="Calibri"/>
              </a:rPr>
              <a:t>      	Y = 2.6 – 0.41X</a:t>
            </a:r>
            <a:r>
              <a:rPr baseline="-25000" lang="en" sz="3400">
                <a:latin typeface="Calibri"/>
                <a:ea typeface="Calibri"/>
                <a:cs typeface="Calibri"/>
                <a:sym typeface="Calibri"/>
              </a:rPr>
              <a:t>1</a:t>
            </a:r>
            <a:r>
              <a:rPr lang="en" sz="1500">
                <a:latin typeface="Calibri"/>
                <a:ea typeface="Calibri"/>
                <a:cs typeface="Calibri"/>
                <a:sym typeface="Calibri"/>
              </a:rPr>
              <a:t> + 0.51X</a:t>
            </a:r>
            <a:r>
              <a:rPr baseline="-25000" lang="en" sz="3400">
                <a:latin typeface="Calibri"/>
                <a:ea typeface="Calibri"/>
                <a:cs typeface="Calibri"/>
                <a:sym typeface="Calibri"/>
              </a:rPr>
              <a:t>2</a:t>
            </a:r>
            <a:endParaRPr baseline="-25000" sz="3400">
              <a:latin typeface="Calibri"/>
              <a:ea typeface="Calibri"/>
              <a:cs typeface="Calibri"/>
              <a:sym typeface="Calibri"/>
            </a:endParaRPr>
          </a:p>
          <a:p>
            <a:pPr indent="-342900" lvl="0" marL="457200" rtl="0" algn="l">
              <a:lnSpc>
                <a:spcPct val="90000"/>
              </a:lnSpc>
              <a:spcBef>
                <a:spcPts val="1000"/>
              </a:spcBef>
              <a:spcAft>
                <a:spcPts val="0"/>
              </a:spcAft>
              <a:buClr>
                <a:srgbClr val="000000"/>
              </a:buClr>
              <a:buSzPts val="1800"/>
              <a:buFont typeface="Calibri"/>
              <a:buAutoNum type="alphaUcPeriod"/>
            </a:pPr>
            <a:r>
              <a:rPr lang="en" sz="1500">
                <a:solidFill>
                  <a:srgbClr val="000000"/>
                </a:solidFill>
                <a:latin typeface="Calibri"/>
                <a:ea typeface="Calibri"/>
                <a:cs typeface="Calibri"/>
                <a:sym typeface="Calibri"/>
              </a:rPr>
              <a:t>When X</a:t>
            </a:r>
            <a:r>
              <a:rPr baseline="-25000" lang="en" sz="3400">
                <a:solidFill>
                  <a:srgbClr val="000000"/>
                </a:solidFill>
                <a:latin typeface="Calibri"/>
                <a:ea typeface="Calibri"/>
                <a:cs typeface="Calibri"/>
                <a:sym typeface="Calibri"/>
              </a:rPr>
              <a:t>1 </a:t>
            </a:r>
            <a:r>
              <a:rPr lang="en" sz="1500">
                <a:solidFill>
                  <a:srgbClr val="000000"/>
                </a:solidFill>
                <a:latin typeface="Calibri"/>
                <a:ea typeface="Calibri"/>
                <a:cs typeface="Calibri"/>
                <a:sym typeface="Calibri"/>
              </a:rPr>
              <a:t>increases by 1 and X</a:t>
            </a:r>
            <a:r>
              <a:rPr baseline="-25000" lang="en" sz="3400">
                <a:solidFill>
                  <a:srgbClr val="000000"/>
                </a:solidFill>
                <a:latin typeface="Calibri"/>
                <a:ea typeface="Calibri"/>
                <a:cs typeface="Calibri"/>
                <a:sym typeface="Calibri"/>
              </a:rPr>
              <a:t>2 </a:t>
            </a:r>
            <a:r>
              <a:rPr lang="en" sz="1500">
                <a:solidFill>
                  <a:srgbClr val="000000"/>
                </a:solidFill>
                <a:latin typeface="Calibri"/>
                <a:ea typeface="Calibri"/>
                <a:cs typeface="Calibri"/>
                <a:sym typeface="Calibri"/>
              </a:rPr>
              <a:t>increases by 1, Y will increase by 0.10</a:t>
            </a:r>
            <a:endParaRPr sz="1500">
              <a:solidFill>
                <a:srgbClr val="000000"/>
              </a:solidFill>
              <a:latin typeface="Calibri"/>
              <a:ea typeface="Calibri"/>
              <a:cs typeface="Calibri"/>
              <a:sym typeface="Calibri"/>
            </a:endParaRPr>
          </a:p>
          <a:p>
            <a:pPr indent="-323850" lvl="0" marL="457200" rtl="0" algn="l">
              <a:lnSpc>
                <a:spcPct val="90000"/>
              </a:lnSpc>
              <a:spcBef>
                <a:spcPts val="0"/>
              </a:spcBef>
              <a:spcAft>
                <a:spcPts val="0"/>
              </a:spcAft>
              <a:buSzPts val="1500"/>
              <a:buFont typeface="Calibri"/>
              <a:buAutoNum type="alphaUcPeriod"/>
            </a:pPr>
            <a:r>
              <a:rPr lang="en" sz="1500">
                <a:latin typeface="Calibri"/>
                <a:ea typeface="Calibri"/>
                <a:cs typeface="Calibri"/>
                <a:sym typeface="Calibri"/>
              </a:rPr>
              <a:t>The value of Y is 2.6 when scores on all independent variables are zero</a:t>
            </a:r>
            <a:endParaRPr sz="1500">
              <a:latin typeface="Calibri"/>
              <a:ea typeface="Calibri"/>
              <a:cs typeface="Calibri"/>
              <a:sym typeface="Calibri"/>
            </a:endParaRPr>
          </a:p>
          <a:p>
            <a:pPr indent="-342900" lvl="0" marL="457200" rtl="0" algn="l">
              <a:lnSpc>
                <a:spcPct val="90000"/>
              </a:lnSpc>
              <a:spcBef>
                <a:spcPts val="0"/>
              </a:spcBef>
              <a:spcAft>
                <a:spcPts val="0"/>
              </a:spcAft>
              <a:buSzPts val="1800"/>
              <a:buFont typeface="Calibri"/>
              <a:buAutoNum type="alphaUcPeriod"/>
            </a:pPr>
            <a:r>
              <a:rPr lang="en" sz="1500">
                <a:latin typeface="Calibri"/>
                <a:ea typeface="Calibri"/>
                <a:cs typeface="Calibri"/>
                <a:sym typeface="Calibri"/>
              </a:rPr>
              <a:t>Holding the scores on X</a:t>
            </a:r>
            <a:r>
              <a:rPr baseline="-25000" lang="en" sz="3400">
                <a:latin typeface="Calibri"/>
                <a:ea typeface="Calibri"/>
                <a:cs typeface="Calibri"/>
                <a:sym typeface="Calibri"/>
              </a:rPr>
              <a:t>1</a:t>
            </a:r>
            <a:r>
              <a:rPr lang="en" sz="1500">
                <a:latin typeface="Calibri"/>
                <a:ea typeface="Calibri"/>
                <a:cs typeface="Calibri"/>
                <a:sym typeface="Calibri"/>
              </a:rPr>
              <a:t>  constant, 1 unit increase in X</a:t>
            </a:r>
            <a:r>
              <a:rPr baseline="-25000" lang="en" sz="3400">
                <a:latin typeface="Calibri"/>
                <a:ea typeface="Calibri"/>
                <a:cs typeface="Calibri"/>
                <a:sym typeface="Calibri"/>
              </a:rPr>
              <a:t>2 </a:t>
            </a:r>
            <a:r>
              <a:rPr lang="en" sz="1500">
                <a:latin typeface="Calibri"/>
                <a:ea typeface="Calibri"/>
                <a:cs typeface="Calibri"/>
                <a:sym typeface="Calibri"/>
              </a:rPr>
              <a:t>predicts 0.51 unit increase in Y.</a:t>
            </a:r>
            <a:endParaRPr sz="1500">
              <a:latin typeface="Calibri"/>
              <a:ea typeface="Calibri"/>
              <a:cs typeface="Calibri"/>
              <a:sym typeface="Calibri"/>
            </a:endParaRPr>
          </a:p>
          <a:p>
            <a:pPr indent="-342900" lvl="0" marL="457200" rtl="0" algn="l">
              <a:lnSpc>
                <a:spcPct val="90000"/>
              </a:lnSpc>
              <a:spcBef>
                <a:spcPts val="0"/>
              </a:spcBef>
              <a:spcAft>
                <a:spcPts val="0"/>
              </a:spcAft>
              <a:buSzPts val="1800"/>
              <a:buFont typeface="Calibri"/>
              <a:buAutoNum type="alphaUcPeriod"/>
            </a:pPr>
            <a:r>
              <a:rPr lang="en" sz="1500">
                <a:latin typeface="Calibri"/>
                <a:ea typeface="Calibri"/>
                <a:cs typeface="Calibri"/>
                <a:sym typeface="Calibri"/>
              </a:rPr>
              <a:t>Holding the scores on X</a:t>
            </a:r>
            <a:r>
              <a:rPr baseline="-25000" lang="en" sz="3400">
                <a:latin typeface="Calibri"/>
                <a:ea typeface="Calibri"/>
                <a:cs typeface="Calibri"/>
                <a:sym typeface="Calibri"/>
              </a:rPr>
              <a:t>2</a:t>
            </a:r>
            <a:r>
              <a:rPr lang="en" sz="1500">
                <a:latin typeface="Calibri"/>
                <a:ea typeface="Calibri"/>
                <a:cs typeface="Calibri"/>
                <a:sym typeface="Calibri"/>
              </a:rPr>
              <a:t>  constant, 2 units decrease in X</a:t>
            </a:r>
            <a:r>
              <a:rPr baseline="-25000" lang="en" sz="3400">
                <a:latin typeface="Calibri"/>
                <a:ea typeface="Calibri"/>
                <a:cs typeface="Calibri"/>
                <a:sym typeface="Calibri"/>
              </a:rPr>
              <a:t>1 </a:t>
            </a:r>
            <a:r>
              <a:rPr lang="en" sz="1500">
                <a:latin typeface="Calibri"/>
                <a:ea typeface="Calibri"/>
                <a:cs typeface="Calibri"/>
                <a:sym typeface="Calibri"/>
              </a:rPr>
              <a:t>predicts 0.82 unit increase in Y.</a:t>
            </a:r>
            <a:endParaRPr sz="1500">
              <a:latin typeface="Calibri"/>
              <a:ea typeface="Calibri"/>
              <a:cs typeface="Calibri"/>
              <a:sym typeface="Calibri"/>
            </a:endParaRPr>
          </a:p>
          <a:p>
            <a:pPr indent="0" lvl="0" marL="0" rtl="0" algn="l">
              <a:spcBef>
                <a:spcPts val="0"/>
              </a:spcBef>
              <a:spcAft>
                <a:spcPts val="1600"/>
              </a:spcAft>
              <a:buNone/>
            </a:pPr>
            <a:r>
              <a:t/>
            </a:r>
            <a:endParaRPr sz="5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10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 MCQ Answer </a:t>
            </a:r>
            <a:endParaRPr/>
          </a:p>
        </p:txBody>
      </p:sp>
      <p:sp>
        <p:nvSpPr>
          <p:cNvPr id="585" name="Google Shape;585;p10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23850" lvl="0" marL="457200" rtl="0" algn="l">
              <a:lnSpc>
                <a:spcPct val="90000"/>
              </a:lnSpc>
              <a:spcBef>
                <a:spcPts val="1000"/>
              </a:spcBef>
              <a:spcAft>
                <a:spcPts val="0"/>
              </a:spcAft>
              <a:buSzPts val="1500"/>
              <a:buFont typeface="Calibri"/>
              <a:buAutoNum type="arabicPeriod"/>
            </a:pPr>
            <a:r>
              <a:rPr lang="en" sz="1500">
                <a:latin typeface="Calibri"/>
                <a:ea typeface="Calibri"/>
                <a:cs typeface="Calibri"/>
                <a:sym typeface="Calibri"/>
              </a:rPr>
              <a:t>For the following regression equation, which option is incorrect?</a:t>
            </a:r>
            <a:endParaRPr sz="1500">
              <a:latin typeface="Calibri"/>
              <a:ea typeface="Calibri"/>
              <a:cs typeface="Calibri"/>
              <a:sym typeface="Calibri"/>
            </a:endParaRPr>
          </a:p>
          <a:p>
            <a:pPr indent="0" lvl="0" marL="0" rtl="0" algn="l">
              <a:lnSpc>
                <a:spcPct val="90000"/>
              </a:lnSpc>
              <a:spcBef>
                <a:spcPts val="1000"/>
              </a:spcBef>
              <a:spcAft>
                <a:spcPts val="0"/>
              </a:spcAft>
              <a:buNone/>
            </a:pPr>
            <a:r>
              <a:rPr lang="en" sz="1500">
                <a:latin typeface="Calibri"/>
                <a:ea typeface="Calibri"/>
                <a:cs typeface="Calibri"/>
                <a:sym typeface="Calibri"/>
              </a:rPr>
              <a:t>      	Y = 2.6 – 0.41X</a:t>
            </a:r>
            <a:r>
              <a:rPr baseline="-25000" lang="en" sz="3400">
                <a:latin typeface="Calibri"/>
                <a:ea typeface="Calibri"/>
                <a:cs typeface="Calibri"/>
                <a:sym typeface="Calibri"/>
              </a:rPr>
              <a:t>1</a:t>
            </a:r>
            <a:r>
              <a:rPr lang="en" sz="1500">
                <a:latin typeface="Calibri"/>
                <a:ea typeface="Calibri"/>
                <a:cs typeface="Calibri"/>
                <a:sym typeface="Calibri"/>
              </a:rPr>
              <a:t> + 0.51X</a:t>
            </a:r>
            <a:r>
              <a:rPr baseline="-25000" lang="en" sz="3400">
                <a:latin typeface="Calibri"/>
                <a:ea typeface="Calibri"/>
                <a:cs typeface="Calibri"/>
                <a:sym typeface="Calibri"/>
              </a:rPr>
              <a:t>2</a:t>
            </a:r>
            <a:endParaRPr baseline="-25000" sz="3400">
              <a:latin typeface="Calibri"/>
              <a:ea typeface="Calibri"/>
              <a:cs typeface="Calibri"/>
              <a:sym typeface="Calibri"/>
            </a:endParaRPr>
          </a:p>
          <a:p>
            <a:pPr indent="-342900" lvl="0" marL="457200" rtl="0" algn="l">
              <a:lnSpc>
                <a:spcPct val="90000"/>
              </a:lnSpc>
              <a:spcBef>
                <a:spcPts val="1000"/>
              </a:spcBef>
              <a:spcAft>
                <a:spcPts val="0"/>
              </a:spcAft>
              <a:buClr>
                <a:srgbClr val="FF0000"/>
              </a:buClr>
              <a:buSzPts val="1800"/>
              <a:buFont typeface="Calibri"/>
              <a:buAutoNum type="alphaUcPeriod"/>
            </a:pPr>
            <a:r>
              <a:rPr lang="en" sz="1500">
                <a:solidFill>
                  <a:srgbClr val="FF0000"/>
                </a:solidFill>
                <a:latin typeface="Calibri"/>
                <a:ea typeface="Calibri"/>
                <a:cs typeface="Calibri"/>
                <a:sym typeface="Calibri"/>
              </a:rPr>
              <a:t>When X</a:t>
            </a:r>
            <a:r>
              <a:rPr baseline="-25000" lang="en" sz="3400">
                <a:solidFill>
                  <a:srgbClr val="FF0000"/>
                </a:solidFill>
                <a:latin typeface="Calibri"/>
                <a:ea typeface="Calibri"/>
                <a:cs typeface="Calibri"/>
                <a:sym typeface="Calibri"/>
              </a:rPr>
              <a:t>1 </a:t>
            </a:r>
            <a:r>
              <a:rPr lang="en" sz="1500">
                <a:solidFill>
                  <a:srgbClr val="FF0000"/>
                </a:solidFill>
                <a:latin typeface="Calibri"/>
                <a:ea typeface="Calibri"/>
                <a:cs typeface="Calibri"/>
                <a:sym typeface="Calibri"/>
              </a:rPr>
              <a:t>increases by 1 and X</a:t>
            </a:r>
            <a:r>
              <a:rPr baseline="-25000" lang="en" sz="3400">
                <a:solidFill>
                  <a:srgbClr val="FF0000"/>
                </a:solidFill>
                <a:latin typeface="Calibri"/>
                <a:ea typeface="Calibri"/>
                <a:cs typeface="Calibri"/>
                <a:sym typeface="Calibri"/>
              </a:rPr>
              <a:t>2 </a:t>
            </a:r>
            <a:r>
              <a:rPr lang="en" sz="1500">
                <a:solidFill>
                  <a:srgbClr val="FF0000"/>
                </a:solidFill>
                <a:latin typeface="Calibri"/>
                <a:ea typeface="Calibri"/>
                <a:cs typeface="Calibri"/>
                <a:sym typeface="Calibri"/>
              </a:rPr>
              <a:t>increases by 1, Y will increase by 0.10</a:t>
            </a:r>
            <a:endParaRPr sz="1500">
              <a:solidFill>
                <a:srgbClr val="FF0000"/>
              </a:solidFill>
              <a:latin typeface="Calibri"/>
              <a:ea typeface="Calibri"/>
              <a:cs typeface="Calibri"/>
              <a:sym typeface="Calibri"/>
            </a:endParaRPr>
          </a:p>
          <a:p>
            <a:pPr indent="-323850" lvl="0" marL="457200" rtl="0" algn="l">
              <a:lnSpc>
                <a:spcPct val="90000"/>
              </a:lnSpc>
              <a:spcBef>
                <a:spcPts val="0"/>
              </a:spcBef>
              <a:spcAft>
                <a:spcPts val="0"/>
              </a:spcAft>
              <a:buSzPts val="1500"/>
              <a:buFont typeface="Calibri"/>
              <a:buAutoNum type="alphaUcPeriod"/>
            </a:pPr>
            <a:r>
              <a:rPr lang="en" sz="1500">
                <a:latin typeface="Calibri"/>
                <a:ea typeface="Calibri"/>
                <a:cs typeface="Calibri"/>
                <a:sym typeface="Calibri"/>
              </a:rPr>
              <a:t>The value of Y is 2.6 when scores on all independent variables are zero</a:t>
            </a:r>
            <a:endParaRPr sz="1500">
              <a:latin typeface="Calibri"/>
              <a:ea typeface="Calibri"/>
              <a:cs typeface="Calibri"/>
              <a:sym typeface="Calibri"/>
            </a:endParaRPr>
          </a:p>
          <a:p>
            <a:pPr indent="-342900" lvl="0" marL="457200" rtl="0" algn="l">
              <a:lnSpc>
                <a:spcPct val="90000"/>
              </a:lnSpc>
              <a:spcBef>
                <a:spcPts val="0"/>
              </a:spcBef>
              <a:spcAft>
                <a:spcPts val="0"/>
              </a:spcAft>
              <a:buSzPts val="1800"/>
              <a:buFont typeface="Calibri"/>
              <a:buAutoNum type="alphaUcPeriod"/>
            </a:pPr>
            <a:r>
              <a:rPr lang="en" sz="1500">
                <a:latin typeface="Calibri"/>
                <a:ea typeface="Calibri"/>
                <a:cs typeface="Calibri"/>
                <a:sym typeface="Calibri"/>
              </a:rPr>
              <a:t>Holding the scores on X</a:t>
            </a:r>
            <a:r>
              <a:rPr baseline="-25000" lang="en" sz="3400">
                <a:latin typeface="Calibri"/>
                <a:ea typeface="Calibri"/>
                <a:cs typeface="Calibri"/>
                <a:sym typeface="Calibri"/>
              </a:rPr>
              <a:t>1</a:t>
            </a:r>
            <a:r>
              <a:rPr lang="en" sz="1500">
                <a:latin typeface="Calibri"/>
                <a:ea typeface="Calibri"/>
                <a:cs typeface="Calibri"/>
                <a:sym typeface="Calibri"/>
              </a:rPr>
              <a:t>  constant, 1 unit increase in X</a:t>
            </a:r>
            <a:r>
              <a:rPr baseline="-25000" lang="en" sz="3400">
                <a:latin typeface="Calibri"/>
                <a:ea typeface="Calibri"/>
                <a:cs typeface="Calibri"/>
                <a:sym typeface="Calibri"/>
              </a:rPr>
              <a:t>2 </a:t>
            </a:r>
            <a:r>
              <a:rPr lang="en" sz="1500">
                <a:latin typeface="Calibri"/>
                <a:ea typeface="Calibri"/>
                <a:cs typeface="Calibri"/>
                <a:sym typeface="Calibri"/>
              </a:rPr>
              <a:t>predicts 0.51 unit increase in Y.</a:t>
            </a:r>
            <a:endParaRPr sz="1500">
              <a:latin typeface="Calibri"/>
              <a:ea typeface="Calibri"/>
              <a:cs typeface="Calibri"/>
              <a:sym typeface="Calibri"/>
            </a:endParaRPr>
          </a:p>
          <a:p>
            <a:pPr indent="-342900" lvl="0" marL="457200" rtl="0" algn="l">
              <a:lnSpc>
                <a:spcPct val="90000"/>
              </a:lnSpc>
              <a:spcBef>
                <a:spcPts val="0"/>
              </a:spcBef>
              <a:spcAft>
                <a:spcPts val="0"/>
              </a:spcAft>
              <a:buSzPts val="1800"/>
              <a:buFont typeface="Calibri"/>
              <a:buAutoNum type="alphaUcPeriod"/>
            </a:pPr>
            <a:r>
              <a:rPr lang="en" sz="1500">
                <a:latin typeface="Calibri"/>
                <a:ea typeface="Calibri"/>
                <a:cs typeface="Calibri"/>
                <a:sym typeface="Calibri"/>
              </a:rPr>
              <a:t>Holding the scores on X</a:t>
            </a:r>
            <a:r>
              <a:rPr baseline="-25000" lang="en" sz="3400">
                <a:latin typeface="Calibri"/>
                <a:ea typeface="Calibri"/>
                <a:cs typeface="Calibri"/>
                <a:sym typeface="Calibri"/>
              </a:rPr>
              <a:t>2</a:t>
            </a:r>
            <a:r>
              <a:rPr lang="en" sz="1500">
                <a:latin typeface="Calibri"/>
                <a:ea typeface="Calibri"/>
                <a:cs typeface="Calibri"/>
                <a:sym typeface="Calibri"/>
              </a:rPr>
              <a:t>  constant, 2 units decrease in X</a:t>
            </a:r>
            <a:r>
              <a:rPr baseline="-25000" lang="en" sz="3400">
                <a:latin typeface="Calibri"/>
                <a:ea typeface="Calibri"/>
                <a:cs typeface="Calibri"/>
                <a:sym typeface="Calibri"/>
              </a:rPr>
              <a:t>1 </a:t>
            </a:r>
            <a:r>
              <a:rPr lang="en" sz="1500">
                <a:latin typeface="Calibri"/>
                <a:ea typeface="Calibri"/>
                <a:cs typeface="Calibri"/>
                <a:sym typeface="Calibri"/>
              </a:rPr>
              <a:t>predicts 0.82 unit increase in Y.</a:t>
            </a:r>
            <a:endParaRPr sz="1500">
              <a:latin typeface="Calibri"/>
              <a:ea typeface="Calibri"/>
              <a:cs typeface="Calibri"/>
              <a:sym typeface="Calibri"/>
            </a:endParaRPr>
          </a:p>
          <a:p>
            <a:pPr indent="0" lvl="0" marL="0" rtl="0" algn="l">
              <a:spcBef>
                <a:spcPts val="0"/>
              </a:spcBef>
              <a:spcAft>
                <a:spcPts val="1600"/>
              </a:spcAft>
              <a:buNone/>
            </a:pPr>
            <a:r>
              <a:t/>
            </a:r>
            <a:endParaRPr sz="5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10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1900">
                <a:solidFill>
                  <a:srgbClr val="000000"/>
                </a:solidFill>
                <a:latin typeface="Calibri"/>
                <a:ea typeface="Calibri"/>
                <a:cs typeface="Calibri"/>
                <a:sym typeface="Calibri"/>
              </a:rPr>
              <a:t>2. </a:t>
            </a:r>
            <a:r>
              <a:rPr lang="en" sz="1900">
                <a:latin typeface="Calibri"/>
                <a:ea typeface="Calibri"/>
                <a:cs typeface="Calibri"/>
                <a:sym typeface="Calibri"/>
              </a:rPr>
              <a:t>Which of the following is not an assumption of a multiple linear regression model? </a:t>
            </a:r>
            <a:endParaRPr sz="1900">
              <a:solidFill>
                <a:srgbClr val="000000"/>
              </a:solidFill>
              <a:latin typeface="Calibri"/>
              <a:ea typeface="Calibri"/>
              <a:cs typeface="Calibri"/>
              <a:sym typeface="Calibri"/>
            </a:endParaRPr>
          </a:p>
          <a:p>
            <a:pPr indent="-349250" lvl="0" marL="457200" rtl="0" algn="l">
              <a:lnSpc>
                <a:spcPct val="90000"/>
              </a:lnSpc>
              <a:spcBef>
                <a:spcPts val="1000"/>
              </a:spcBef>
              <a:spcAft>
                <a:spcPts val="0"/>
              </a:spcAft>
              <a:buClr>
                <a:srgbClr val="000000"/>
              </a:buClr>
              <a:buSzPts val="1900"/>
              <a:buFont typeface="Calibri"/>
              <a:buAutoNum type="alphaUcPeriod"/>
            </a:pPr>
            <a:r>
              <a:rPr lang="en" sz="1900">
                <a:solidFill>
                  <a:srgbClr val="000000"/>
                </a:solidFill>
                <a:latin typeface="Calibri"/>
                <a:ea typeface="Calibri"/>
                <a:cs typeface="Calibri"/>
                <a:sym typeface="Calibri"/>
              </a:rPr>
              <a:t>All observed scores are recorded independently </a:t>
            </a:r>
            <a:endParaRPr sz="1900">
              <a:solidFill>
                <a:srgbClr val="000000"/>
              </a:solidFill>
              <a:latin typeface="Calibri"/>
              <a:ea typeface="Calibri"/>
              <a:cs typeface="Calibri"/>
              <a:sym typeface="Calibri"/>
            </a:endParaRPr>
          </a:p>
          <a:p>
            <a:pPr indent="-349250" lvl="0" marL="457200" rtl="0" algn="l">
              <a:lnSpc>
                <a:spcPct val="90000"/>
              </a:lnSpc>
              <a:spcBef>
                <a:spcPts val="0"/>
              </a:spcBef>
              <a:spcAft>
                <a:spcPts val="0"/>
              </a:spcAft>
              <a:buClr>
                <a:srgbClr val="000000"/>
              </a:buClr>
              <a:buSzPts val="1900"/>
              <a:buFont typeface="Calibri"/>
              <a:buAutoNum type="alphaUcPeriod"/>
            </a:pPr>
            <a:r>
              <a:rPr lang="en" sz="1900">
                <a:solidFill>
                  <a:srgbClr val="000000"/>
                </a:solidFill>
                <a:latin typeface="Calibri"/>
                <a:ea typeface="Calibri"/>
                <a:cs typeface="Calibri"/>
                <a:sym typeface="Calibri"/>
              </a:rPr>
              <a:t>Residuals scores are normally distributed </a:t>
            </a:r>
            <a:endParaRPr sz="1900">
              <a:solidFill>
                <a:srgbClr val="000000"/>
              </a:solidFill>
              <a:latin typeface="Calibri"/>
              <a:ea typeface="Calibri"/>
              <a:cs typeface="Calibri"/>
              <a:sym typeface="Calibri"/>
            </a:endParaRPr>
          </a:p>
          <a:p>
            <a:pPr indent="-349250" lvl="0" marL="457200" rtl="0" algn="l">
              <a:lnSpc>
                <a:spcPct val="90000"/>
              </a:lnSpc>
              <a:spcBef>
                <a:spcPts val="0"/>
              </a:spcBef>
              <a:spcAft>
                <a:spcPts val="0"/>
              </a:spcAft>
              <a:buClr>
                <a:srgbClr val="000000"/>
              </a:buClr>
              <a:buSzPts val="1900"/>
              <a:buFont typeface="Calibri"/>
              <a:buAutoNum type="alphaUcPeriod"/>
            </a:pPr>
            <a:r>
              <a:rPr lang="en" sz="1900">
                <a:solidFill>
                  <a:srgbClr val="000000"/>
                </a:solidFill>
                <a:latin typeface="Calibri"/>
                <a:ea typeface="Calibri"/>
                <a:cs typeface="Calibri"/>
                <a:sym typeface="Calibri"/>
              </a:rPr>
              <a:t>Residual scores are constant </a:t>
            </a:r>
            <a:endParaRPr sz="1900">
              <a:solidFill>
                <a:srgbClr val="000000"/>
              </a:solidFill>
              <a:latin typeface="Calibri"/>
              <a:ea typeface="Calibri"/>
              <a:cs typeface="Calibri"/>
              <a:sym typeface="Calibri"/>
            </a:endParaRPr>
          </a:p>
          <a:p>
            <a:pPr indent="-349250" lvl="0" marL="457200" rtl="0" algn="l">
              <a:lnSpc>
                <a:spcPct val="90000"/>
              </a:lnSpc>
              <a:spcBef>
                <a:spcPts val="0"/>
              </a:spcBef>
              <a:spcAft>
                <a:spcPts val="0"/>
              </a:spcAft>
              <a:buClr>
                <a:srgbClr val="000000"/>
              </a:buClr>
              <a:buSzPts val="1900"/>
              <a:buFont typeface="Calibri"/>
              <a:buAutoNum type="alphaUcPeriod"/>
            </a:pPr>
            <a:r>
              <a:rPr lang="en" sz="1900">
                <a:solidFill>
                  <a:srgbClr val="000000"/>
                </a:solidFill>
                <a:latin typeface="Calibri"/>
                <a:ea typeface="Calibri"/>
                <a:cs typeface="Calibri"/>
                <a:sym typeface="Calibri"/>
              </a:rPr>
              <a:t>Predictors are linearly correlated with each other.  </a:t>
            </a:r>
            <a:endParaRPr sz="1900">
              <a:solidFill>
                <a:srgbClr val="000000"/>
              </a:solidFill>
              <a:latin typeface="Calibri"/>
              <a:ea typeface="Calibri"/>
              <a:cs typeface="Calibri"/>
              <a:sym typeface="Calibri"/>
            </a:endParaRPr>
          </a:p>
          <a:p>
            <a:pPr indent="0" lvl="0" marL="0" rtl="0" algn="l">
              <a:spcBef>
                <a:spcPts val="0"/>
              </a:spcBef>
              <a:spcAft>
                <a:spcPts val="1600"/>
              </a:spcAft>
              <a:buNone/>
            </a:pPr>
            <a:r>
              <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5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Basics of R: Functions</a:t>
            </a:r>
            <a:endParaRPr/>
          </a:p>
        </p:txBody>
      </p:sp>
      <p:sp>
        <p:nvSpPr>
          <p:cNvPr id="267" name="Google Shape;267;p5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 are ways to make R do things!</a:t>
            </a:r>
            <a:endParaRPr/>
          </a:p>
          <a:p>
            <a:pPr indent="0" lvl="0" marL="0" rtl="0" algn="l">
              <a:spcBef>
                <a:spcPts val="1600"/>
              </a:spcBef>
              <a:spcAft>
                <a:spcPts val="1600"/>
              </a:spcAft>
              <a:buNone/>
            </a:pPr>
            <a:r>
              <a:t/>
            </a:r>
            <a:endParaRPr/>
          </a:p>
        </p:txBody>
      </p:sp>
      <p:pic>
        <p:nvPicPr>
          <p:cNvPr id="268" name="Google Shape;268;p55"/>
          <p:cNvPicPr preferRelativeResize="0"/>
          <p:nvPr/>
        </p:nvPicPr>
        <p:blipFill>
          <a:blip r:embed="rId3">
            <a:alphaModFix/>
          </a:blip>
          <a:stretch>
            <a:fillRect/>
          </a:stretch>
        </p:blipFill>
        <p:spPr>
          <a:xfrm>
            <a:off x="390100" y="1906850"/>
            <a:ext cx="7486650" cy="19907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10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1900">
                <a:latin typeface="Calibri"/>
                <a:ea typeface="Calibri"/>
                <a:cs typeface="Calibri"/>
                <a:sym typeface="Calibri"/>
              </a:rPr>
              <a:t>2.</a:t>
            </a:r>
            <a:r>
              <a:rPr lang="en" sz="1900">
                <a:solidFill>
                  <a:srgbClr val="000000"/>
                </a:solidFill>
                <a:latin typeface="Calibri"/>
                <a:ea typeface="Calibri"/>
                <a:cs typeface="Calibri"/>
                <a:sym typeface="Calibri"/>
              </a:rPr>
              <a:t> Which of the following is not an assumption of a multiple linear regression model? </a:t>
            </a:r>
            <a:endParaRPr sz="1900">
              <a:solidFill>
                <a:srgbClr val="000000"/>
              </a:solidFill>
              <a:latin typeface="Calibri"/>
              <a:ea typeface="Calibri"/>
              <a:cs typeface="Calibri"/>
              <a:sym typeface="Calibri"/>
            </a:endParaRPr>
          </a:p>
          <a:p>
            <a:pPr indent="-349250" lvl="0" marL="457200" rtl="0" algn="l">
              <a:lnSpc>
                <a:spcPct val="90000"/>
              </a:lnSpc>
              <a:spcBef>
                <a:spcPts val="1000"/>
              </a:spcBef>
              <a:spcAft>
                <a:spcPts val="0"/>
              </a:spcAft>
              <a:buClr>
                <a:srgbClr val="000000"/>
              </a:buClr>
              <a:buSzPts val="1900"/>
              <a:buFont typeface="Calibri"/>
              <a:buAutoNum type="alphaUcPeriod"/>
            </a:pPr>
            <a:r>
              <a:rPr lang="en" sz="1900">
                <a:solidFill>
                  <a:srgbClr val="000000"/>
                </a:solidFill>
                <a:latin typeface="Calibri"/>
                <a:ea typeface="Calibri"/>
                <a:cs typeface="Calibri"/>
                <a:sym typeface="Calibri"/>
              </a:rPr>
              <a:t>All observed scores are recorded independently </a:t>
            </a:r>
            <a:endParaRPr sz="1900">
              <a:solidFill>
                <a:srgbClr val="000000"/>
              </a:solidFill>
              <a:latin typeface="Calibri"/>
              <a:ea typeface="Calibri"/>
              <a:cs typeface="Calibri"/>
              <a:sym typeface="Calibri"/>
            </a:endParaRPr>
          </a:p>
          <a:p>
            <a:pPr indent="-349250" lvl="0" marL="457200" rtl="0" algn="l">
              <a:lnSpc>
                <a:spcPct val="90000"/>
              </a:lnSpc>
              <a:spcBef>
                <a:spcPts val="0"/>
              </a:spcBef>
              <a:spcAft>
                <a:spcPts val="0"/>
              </a:spcAft>
              <a:buClr>
                <a:srgbClr val="000000"/>
              </a:buClr>
              <a:buSzPts val="1900"/>
              <a:buFont typeface="Calibri"/>
              <a:buAutoNum type="alphaUcPeriod"/>
            </a:pPr>
            <a:r>
              <a:rPr lang="en" sz="1900">
                <a:solidFill>
                  <a:srgbClr val="000000"/>
                </a:solidFill>
                <a:latin typeface="Calibri"/>
                <a:ea typeface="Calibri"/>
                <a:cs typeface="Calibri"/>
                <a:sym typeface="Calibri"/>
              </a:rPr>
              <a:t>Residuals scores are normally distributed </a:t>
            </a:r>
            <a:endParaRPr sz="1900">
              <a:solidFill>
                <a:srgbClr val="000000"/>
              </a:solidFill>
              <a:latin typeface="Calibri"/>
              <a:ea typeface="Calibri"/>
              <a:cs typeface="Calibri"/>
              <a:sym typeface="Calibri"/>
            </a:endParaRPr>
          </a:p>
          <a:p>
            <a:pPr indent="-349250" lvl="0" marL="457200" rtl="0" algn="l">
              <a:lnSpc>
                <a:spcPct val="90000"/>
              </a:lnSpc>
              <a:spcBef>
                <a:spcPts val="0"/>
              </a:spcBef>
              <a:spcAft>
                <a:spcPts val="0"/>
              </a:spcAft>
              <a:buClr>
                <a:srgbClr val="000000"/>
              </a:buClr>
              <a:buSzPts val="1900"/>
              <a:buFont typeface="Calibri"/>
              <a:buAutoNum type="alphaUcPeriod"/>
            </a:pPr>
            <a:r>
              <a:rPr lang="en" sz="1900">
                <a:solidFill>
                  <a:srgbClr val="000000"/>
                </a:solidFill>
                <a:latin typeface="Calibri"/>
                <a:ea typeface="Calibri"/>
                <a:cs typeface="Calibri"/>
                <a:sym typeface="Calibri"/>
              </a:rPr>
              <a:t>Residual scores are constant </a:t>
            </a:r>
            <a:endParaRPr sz="1900">
              <a:solidFill>
                <a:srgbClr val="000000"/>
              </a:solidFill>
              <a:latin typeface="Calibri"/>
              <a:ea typeface="Calibri"/>
              <a:cs typeface="Calibri"/>
              <a:sym typeface="Calibri"/>
            </a:endParaRPr>
          </a:p>
          <a:p>
            <a:pPr indent="-349250" lvl="0" marL="457200" rtl="0" algn="l">
              <a:lnSpc>
                <a:spcPct val="90000"/>
              </a:lnSpc>
              <a:spcBef>
                <a:spcPts val="0"/>
              </a:spcBef>
              <a:spcAft>
                <a:spcPts val="0"/>
              </a:spcAft>
              <a:buClr>
                <a:srgbClr val="FF0000"/>
              </a:buClr>
              <a:buSzPts val="1900"/>
              <a:buFont typeface="Calibri"/>
              <a:buAutoNum type="alphaUcPeriod"/>
            </a:pPr>
            <a:r>
              <a:rPr lang="en" sz="1900">
                <a:solidFill>
                  <a:srgbClr val="FF0000"/>
                </a:solidFill>
                <a:latin typeface="Calibri"/>
                <a:ea typeface="Calibri"/>
                <a:cs typeface="Calibri"/>
                <a:sym typeface="Calibri"/>
              </a:rPr>
              <a:t>Predictors are linearly correlated with each other.  </a:t>
            </a:r>
            <a:endParaRPr sz="1900">
              <a:solidFill>
                <a:srgbClr val="FF0000"/>
              </a:solidFill>
              <a:latin typeface="Calibri"/>
              <a:ea typeface="Calibri"/>
              <a:cs typeface="Calibri"/>
              <a:sym typeface="Calibri"/>
            </a:endParaRPr>
          </a:p>
          <a:p>
            <a:pPr indent="0" lvl="0" marL="0" rtl="0" algn="l">
              <a:spcBef>
                <a:spcPts val="0"/>
              </a:spcBef>
              <a:spcAft>
                <a:spcPts val="1600"/>
              </a:spcAft>
              <a:buNone/>
            </a:pPr>
            <a:r>
              <a:t/>
            </a:r>
            <a:endParaRPr sz="9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11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2400">
                <a:solidFill>
                  <a:srgbClr val="000000"/>
                </a:solidFill>
                <a:latin typeface="Calibri"/>
                <a:ea typeface="Calibri"/>
                <a:cs typeface="Calibri"/>
                <a:sym typeface="Calibri"/>
              </a:rPr>
              <a:t>3. Which of the following description is closest to the concept of heteroscedasticity?</a:t>
            </a:r>
            <a:endParaRPr sz="2400">
              <a:solidFill>
                <a:srgbClr val="000000"/>
              </a:solidFill>
              <a:latin typeface="Calibri"/>
              <a:ea typeface="Calibri"/>
              <a:cs typeface="Calibri"/>
              <a:sym typeface="Calibri"/>
            </a:endParaRPr>
          </a:p>
          <a:p>
            <a:pPr indent="-381000" lvl="0" marL="457200" rtl="0" algn="l">
              <a:lnSpc>
                <a:spcPct val="90000"/>
              </a:lnSpc>
              <a:spcBef>
                <a:spcPts val="1000"/>
              </a:spcBef>
              <a:spcAft>
                <a:spcPts val="0"/>
              </a:spcAft>
              <a:buClr>
                <a:srgbClr val="000000"/>
              </a:buClr>
              <a:buSzPts val="2400"/>
              <a:buFont typeface="Calibri"/>
              <a:buAutoNum type="alphaUcPeriod"/>
            </a:pPr>
            <a:r>
              <a:rPr lang="en" sz="2400">
                <a:solidFill>
                  <a:srgbClr val="000000"/>
                </a:solidFill>
                <a:latin typeface="Calibri"/>
                <a:ea typeface="Calibri"/>
                <a:cs typeface="Calibri"/>
                <a:sym typeface="Calibri"/>
              </a:rPr>
              <a:t>Constant residual variance on different predicted values of the dependent variable.</a:t>
            </a:r>
            <a:endParaRPr sz="2400">
              <a:solidFill>
                <a:srgbClr val="000000"/>
              </a:solidFill>
              <a:latin typeface="Calibri"/>
              <a:ea typeface="Calibri"/>
              <a:cs typeface="Calibri"/>
              <a:sym typeface="Calibri"/>
            </a:endParaRPr>
          </a:p>
          <a:p>
            <a:pPr indent="-381000" lvl="0" marL="457200" rtl="0" algn="l">
              <a:lnSpc>
                <a:spcPct val="90000"/>
              </a:lnSpc>
              <a:spcBef>
                <a:spcPts val="0"/>
              </a:spcBef>
              <a:spcAft>
                <a:spcPts val="0"/>
              </a:spcAft>
              <a:buClr>
                <a:srgbClr val="000000"/>
              </a:buClr>
              <a:buSzPts val="2400"/>
              <a:buFont typeface="Calibri"/>
              <a:buAutoNum type="alphaUcPeriod"/>
            </a:pPr>
            <a:r>
              <a:rPr lang="en" sz="2400">
                <a:solidFill>
                  <a:srgbClr val="000000"/>
                </a:solidFill>
                <a:latin typeface="Calibri"/>
                <a:ea typeface="Calibri"/>
                <a:cs typeface="Calibri"/>
                <a:sym typeface="Calibri"/>
              </a:rPr>
              <a:t>Non-constant residual variance on different values of independent variables.</a:t>
            </a:r>
            <a:endParaRPr sz="2400">
              <a:solidFill>
                <a:srgbClr val="000000"/>
              </a:solidFill>
              <a:latin typeface="Calibri"/>
              <a:ea typeface="Calibri"/>
              <a:cs typeface="Calibri"/>
              <a:sym typeface="Calibri"/>
            </a:endParaRPr>
          </a:p>
          <a:p>
            <a:pPr indent="-381000" lvl="0" marL="457200" rtl="0" algn="l">
              <a:lnSpc>
                <a:spcPct val="90000"/>
              </a:lnSpc>
              <a:spcBef>
                <a:spcPts val="0"/>
              </a:spcBef>
              <a:spcAft>
                <a:spcPts val="0"/>
              </a:spcAft>
              <a:buClr>
                <a:srgbClr val="000000"/>
              </a:buClr>
              <a:buSzPts val="2400"/>
              <a:buFont typeface="Calibri"/>
              <a:buAutoNum type="alphaUcPeriod"/>
            </a:pPr>
            <a:r>
              <a:rPr lang="en" sz="2400">
                <a:solidFill>
                  <a:srgbClr val="000000"/>
                </a:solidFill>
                <a:latin typeface="Calibri"/>
                <a:ea typeface="Calibri"/>
                <a:cs typeface="Calibri"/>
                <a:sym typeface="Calibri"/>
              </a:rPr>
              <a:t>Residuals are distributed equally above and below zero.</a:t>
            </a:r>
            <a:endParaRPr sz="2400">
              <a:solidFill>
                <a:srgbClr val="000000"/>
              </a:solidFill>
              <a:latin typeface="Calibri"/>
              <a:ea typeface="Calibri"/>
              <a:cs typeface="Calibri"/>
              <a:sym typeface="Calibri"/>
            </a:endParaRPr>
          </a:p>
          <a:p>
            <a:pPr indent="-381000" lvl="0" marL="457200" rtl="0" algn="l">
              <a:lnSpc>
                <a:spcPct val="90000"/>
              </a:lnSpc>
              <a:spcBef>
                <a:spcPts val="0"/>
              </a:spcBef>
              <a:spcAft>
                <a:spcPts val="0"/>
              </a:spcAft>
              <a:buClr>
                <a:srgbClr val="000000"/>
              </a:buClr>
              <a:buSzPts val="2400"/>
              <a:buFont typeface="Calibri"/>
              <a:buAutoNum type="alphaUcPeriod"/>
            </a:pPr>
            <a:r>
              <a:rPr lang="en" sz="2400">
                <a:solidFill>
                  <a:srgbClr val="000000"/>
                </a:solidFill>
                <a:latin typeface="Calibri"/>
                <a:ea typeface="Calibri"/>
                <a:cs typeface="Calibri"/>
                <a:sym typeface="Calibri"/>
              </a:rPr>
              <a:t>Residuals are not distributed equally above and below zero.</a:t>
            </a:r>
            <a:endParaRPr sz="2400">
              <a:solidFill>
                <a:srgbClr val="000000"/>
              </a:solidFill>
              <a:latin typeface="Calibri"/>
              <a:ea typeface="Calibri"/>
              <a:cs typeface="Calibri"/>
              <a:sym typeface="Calibri"/>
            </a:endParaRPr>
          </a:p>
          <a:p>
            <a:pPr indent="0" lvl="0" marL="0" rtl="0" algn="l">
              <a:spcBef>
                <a:spcPts val="0"/>
              </a:spcBef>
              <a:spcAft>
                <a:spcPts val="1600"/>
              </a:spcAft>
              <a:buNone/>
            </a:pPr>
            <a:r>
              <a:t/>
            </a:r>
            <a:endParaRPr>
              <a:solidFill>
                <a:srgbClr val="00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11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2400">
                <a:latin typeface="Calibri"/>
                <a:ea typeface="Calibri"/>
                <a:cs typeface="Calibri"/>
                <a:sym typeface="Calibri"/>
              </a:rPr>
              <a:t>3. Which of the following description is closest to the concept of heteroscedasticity?</a:t>
            </a:r>
            <a:endParaRPr sz="2400">
              <a:latin typeface="Calibri"/>
              <a:ea typeface="Calibri"/>
              <a:cs typeface="Calibri"/>
              <a:sym typeface="Calibri"/>
            </a:endParaRPr>
          </a:p>
          <a:p>
            <a:pPr indent="-381000" lvl="0" marL="457200" rtl="0" algn="l">
              <a:lnSpc>
                <a:spcPct val="90000"/>
              </a:lnSpc>
              <a:spcBef>
                <a:spcPts val="1000"/>
              </a:spcBef>
              <a:spcAft>
                <a:spcPts val="0"/>
              </a:spcAft>
              <a:buSzPts val="2400"/>
              <a:buFont typeface="Calibri"/>
              <a:buAutoNum type="alphaUcPeriod"/>
            </a:pPr>
            <a:r>
              <a:rPr lang="en" sz="2400">
                <a:latin typeface="Calibri"/>
                <a:ea typeface="Calibri"/>
                <a:cs typeface="Calibri"/>
                <a:sym typeface="Calibri"/>
              </a:rPr>
              <a:t>Constant residual variance on different predicted values of the dependent variable.</a:t>
            </a:r>
            <a:endParaRPr sz="2400">
              <a:latin typeface="Calibri"/>
              <a:ea typeface="Calibri"/>
              <a:cs typeface="Calibri"/>
              <a:sym typeface="Calibri"/>
            </a:endParaRPr>
          </a:p>
          <a:p>
            <a:pPr indent="-381000" lvl="0" marL="457200" rtl="0" algn="l">
              <a:lnSpc>
                <a:spcPct val="90000"/>
              </a:lnSpc>
              <a:spcBef>
                <a:spcPts val="0"/>
              </a:spcBef>
              <a:spcAft>
                <a:spcPts val="0"/>
              </a:spcAft>
              <a:buSzPts val="2400"/>
              <a:buFont typeface="Calibri"/>
              <a:buAutoNum type="alphaUcPeriod"/>
            </a:pPr>
            <a:r>
              <a:rPr lang="en" sz="2400">
                <a:latin typeface="Calibri"/>
                <a:ea typeface="Calibri"/>
                <a:cs typeface="Calibri"/>
                <a:sym typeface="Calibri"/>
              </a:rPr>
              <a:t>Non-constant residual variance on different values of independent variables.</a:t>
            </a:r>
            <a:endParaRPr sz="2400">
              <a:latin typeface="Calibri"/>
              <a:ea typeface="Calibri"/>
              <a:cs typeface="Calibri"/>
              <a:sym typeface="Calibri"/>
            </a:endParaRPr>
          </a:p>
          <a:p>
            <a:pPr indent="-381000" lvl="0" marL="457200" rtl="0" algn="l">
              <a:lnSpc>
                <a:spcPct val="90000"/>
              </a:lnSpc>
              <a:spcBef>
                <a:spcPts val="0"/>
              </a:spcBef>
              <a:spcAft>
                <a:spcPts val="0"/>
              </a:spcAft>
              <a:buSzPts val="2400"/>
              <a:buFont typeface="Calibri"/>
              <a:buAutoNum type="alphaUcPeriod"/>
            </a:pPr>
            <a:r>
              <a:rPr lang="en" sz="2400">
                <a:latin typeface="Calibri"/>
                <a:ea typeface="Calibri"/>
                <a:cs typeface="Calibri"/>
                <a:sym typeface="Calibri"/>
              </a:rPr>
              <a:t>Residuals are distributed equally above and below zero.</a:t>
            </a:r>
            <a:endParaRPr sz="2400">
              <a:latin typeface="Calibri"/>
              <a:ea typeface="Calibri"/>
              <a:cs typeface="Calibri"/>
              <a:sym typeface="Calibri"/>
            </a:endParaRPr>
          </a:p>
          <a:p>
            <a:pPr indent="-381000" lvl="0" marL="457200" rtl="0" algn="l">
              <a:lnSpc>
                <a:spcPct val="90000"/>
              </a:lnSpc>
              <a:spcBef>
                <a:spcPts val="0"/>
              </a:spcBef>
              <a:spcAft>
                <a:spcPts val="0"/>
              </a:spcAft>
              <a:buClr>
                <a:srgbClr val="FF0000"/>
              </a:buClr>
              <a:buSzPts val="2400"/>
              <a:buFont typeface="Calibri"/>
              <a:buAutoNum type="alphaUcPeriod"/>
            </a:pPr>
            <a:r>
              <a:rPr lang="en" sz="2400">
                <a:solidFill>
                  <a:srgbClr val="FF0000"/>
                </a:solidFill>
                <a:latin typeface="Calibri"/>
                <a:ea typeface="Calibri"/>
                <a:cs typeface="Calibri"/>
                <a:sym typeface="Calibri"/>
              </a:rPr>
              <a:t>Residuals are not distributed equally above and below zero.</a:t>
            </a:r>
            <a:endParaRPr sz="2400">
              <a:solidFill>
                <a:srgbClr val="FF0000"/>
              </a:solidFill>
              <a:latin typeface="Calibri"/>
              <a:ea typeface="Calibri"/>
              <a:cs typeface="Calibri"/>
              <a:sym typeface="Calibri"/>
            </a:endParaRPr>
          </a:p>
          <a:p>
            <a:pPr indent="0" lvl="0" marL="0" rtl="0" algn="l">
              <a:spcBef>
                <a:spcPts val="0"/>
              </a:spcBef>
              <a:spcAft>
                <a:spcPts val="1600"/>
              </a:spcAft>
              <a:buNone/>
            </a:pPr>
            <a:r>
              <a:t/>
            </a:r>
            <a:endParaRPr sz="14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11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2300">
                <a:latin typeface="Arial"/>
                <a:ea typeface="Arial"/>
                <a:cs typeface="Arial"/>
                <a:sym typeface="Arial"/>
              </a:rPr>
              <a:t>4. In which of the following conditions should the adjusted R squared be used?  </a:t>
            </a:r>
            <a:endParaRPr sz="700">
              <a:latin typeface="Calibri"/>
              <a:ea typeface="Calibri"/>
              <a:cs typeface="Calibri"/>
              <a:sym typeface="Calibri"/>
            </a:endParaRPr>
          </a:p>
          <a:p>
            <a:pPr indent="-381000" lvl="0" marL="457200" rtl="0" algn="l">
              <a:lnSpc>
                <a:spcPct val="90000"/>
              </a:lnSpc>
              <a:spcBef>
                <a:spcPts val="1000"/>
              </a:spcBef>
              <a:spcAft>
                <a:spcPts val="0"/>
              </a:spcAft>
              <a:buSzPts val="2400"/>
              <a:buFont typeface="Calibri"/>
              <a:buAutoNum type="alphaUcPeriod"/>
            </a:pPr>
            <a:r>
              <a:rPr lang="en" sz="2400">
                <a:latin typeface="Calibri"/>
                <a:ea typeface="Calibri"/>
                <a:cs typeface="Calibri"/>
                <a:sym typeface="Calibri"/>
              </a:rPr>
              <a:t>Sample size and the number of IVs are large</a:t>
            </a:r>
            <a:endParaRPr sz="2400">
              <a:latin typeface="Calibri"/>
              <a:ea typeface="Calibri"/>
              <a:cs typeface="Calibri"/>
              <a:sym typeface="Calibri"/>
            </a:endParaRPr>
          </a:p>
          <a:p>
            <a:pPr indent="-381000" lvl="0" marL="457200" rtl="0" algn="l">
              <a:lnSpc>
                <a:spcPct val="90000"/>
              </a:lnSpc>
              <a:spcBef>
                <a:spcPts val="0"/>
              </a:spcBef>
              <a:spcAft>
                <a:spcPts val="0"/>
              </a:spcAft>
              <a:buSzPts val="2400"/>
              <a:buFont typeface="Calibri"/>
              <a:buAutoNum type="alphaUcPeriod"/>
            </a:pPr>
            <a:r>
              <a:rPr lang="en" sz="2400">
                <a:latin typeface="Calibri"/>
                <a:ea typeface="Calibri"/>
                <a:cs typeface="Calibri"/>
                <a:sym typeface="Calibri"/>
              </a:rPr>
              <a:t>sample size and the number of IVs are small</a:t>
            </a:r>
            <a:endParaRPr sz="2400">
              <a:latin typeface="Calibri"/>
              <a:ea typeface="Calibri"/>
              <a:cs typeface="Calibri"/>
              <a:sym typeface="Calibri"/>
            </a:endParaRPr>
          </a:p>
          <a:p>
            <a:pPr indent="-381000" lvl="0" marL="457200" rtl="0" algn="l">
              <a:lnSpc>
                <a:spcPct val="90000"/>
              </a:lnSpc>
              <a:spcBef>
                <a:spcPts val="0"/>
              </a:spcBef>
              <a:spcAft>
                <a:spcPts val="0"/>
              </a:spcAft>
              <a:buSzPts val="2400"/>
              <a:buFont typeface="Calibri"/>
              <a:buAutoNum type="alphaUcPeriod"/>
            </a:pPr>
            <a:r>
              <a:rPr lang="en" sz="2400">
                <a:latin typeface="Calibri"/>
                <a:ea typeface="Calibri"/>
                <a:cs typeface="Calibri"/>
                <a:sym typeface="Calibri"/>
              </a:rPr>
              <a:t>R-square statistic is computed repeatedly</a:t>
            </a:r>
            <a:endParaRPr sz="2400">
              <a:latin typeface="Calibri"/>
              <a:ea typeface="Calibri"/>
              <a:cs typeface="Calibri"/>
              <a:sym typeface="Calibri"/>
            </a:endParaRPr>
          </a:p>
          <a:p>
            <a:pPr indent="-381000" lvl="0" marL="457200" rtl="0" algn="l">
              <a:lnSpc>
                <a:spcPct val="90000"/>
              </a:lnSpc>
              <a:spcBef>
                <a:spcPts val="0"/>
              </a:spcBef>
              <a:spcAft>
                <a:spcPts val="0"/>
              </a:spcAft>
              <a:buClr>
                <a:srgbClr val="000000"/>
              </a:buClr>
              <a:buSzPts val="2400"/>
              <a:buFont typeface="Calibri"/>
              <a:buAutoNum type="alphaUcPeriod"/>
            </a:pPr>
            <a:r>
              <a:rPr lang="en" sz="2400">
                <a:solidFill>
                  <a:srgbClr val="000000"/>
                </a:solidFill>
                <a:latin typeface="Calibri"/>
                <a:ea typeface="Calibri"/>
                <a:cs typeface="Calibri"/>
                <a:sym typeface="Calibri"/>
              </a:rPr>
              <a:t>Sample size is small and number of IVs are large</a:t>
            </a:r>
            <a:endParaRPr sz="2400">
              <a:solidFill>
                <a:srgbClr val="000000"/>
              </a:solidFill>
              <a:latin typeface="Calibri"/>
              <a:ea typeface="Calibri"/>
              <a:cs typeface="Calibri"/>
              <a:sym typeface="Calibri"/>
            </a:endParaRPr>
          </a:p>
          <a:p>
            <a:pPr indent="0" lvl="0" marL="0" rtl="0" algn="l">
              <a:spcBef>
                <a:spcPts val="0"/>
              </a:spcBef>
              <a:spcAft>
                <a:spcPts val="1600"/>
              </a:spcAft>
              <a:buNone/>
            </a:pPr>
            <a:r>
              <a:t/>
            </a:r>
            <a:endParaRPr sz="1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11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2300">
                <a:latin typeface="Arial"/>
                <a:ea typeface="Arial"/>
                <a:cs typeface="Arial"/>
                <a:sym typeface="Arial"/>
              </a:rPr>
              <a:t>4. In which of the following conditions should the adjusted R squared be used?  </a:t>
            </a:r>
            <a:endParaRPr sz="700">
              <a:latin typeface="Calibri"/>
              <a:ea typeface="Calibri"/>
              <a:cs typeface="Calibri"/>
              <a:sym typeface="Calibri"/>
            </a:endParaRPr>
          </a:p>
          <a:p>
            <a:pPr indent="-381000" lvl="0" marL="457200" rtl="0" algn="l">
              <a:lnSpc>
                <a:spcPct val="90000"/>
              </a:lnSpc>
              <a:spcBef>
                <a:spcPts val="1000"/>
              </a:spcBef>
              <a:spcAft>
                <a:spcPts val="0"/>
              </a:spcAft>
              <a:buSzPts val="2400"/>
              <a:buFont typeface="Calibri"/>
              <a:buAutoNum type="alphaUcPeriod"/>
            </a:pPr>
            <a:r>
              <a:rPr lang="en" sz="2400">
                <a:latin typeface="Calibri"/>
                <a:ea typeface="Calibri"/>
                <a:cs typeface="Calibri"/>
                <a:sym typeface="Calibri"/>
              </a:rPr>
              <a:t>Sample size and the number of IVs are large</a:t>
            </a:r>
            <a:endParaRPr sz="2400">
              <a:latin typeface="Calibri"/>
              <a:ea typeface="Calibri"/>
              <a:cs typeface="Calibri"/>
              <a:sym typeface="Calibri"/>
            </a:endParaRPr>
          </a:p>
          <a:p>
            <a:pPr indent="-381000" lvl="0" marL="457200" rtl="0" algn="l">
              <a:lnSpc>
                <a:spcPct val="90000"/>
              </a:lnSpc>
              <a:spcBef>
                <a:spcPts val="0"/>
              </a:spcBef>
              <a:spcAft>
                <a:spcPts val="0"/>
              </a:spcAft>
              <a:buSzPts val="2400"/>
              <a:buFont typeface="Calibri"/>
              <a:buAutoNum type="alphaUcPeriod"/>
            </a:pPr>
            <a:r>
              <a:rPr lang="en" sz="2400">
                <a:latin typeface="Calibri"/>
                <a:ea typeface="Calibri"/>
                <a:cs typeface="Calibri"/>
                <a:sym typeface="Calibri"/>
              </a:rPr>
              <a:t>sample size and the number of IVs are small</a:t>
            </a:r>
            <a:endParaRPr sz="2400">
              <a:latin typeface="Calibri"/>
              <a:ea typeface="Calibri"/>
              <a:cs typeface="Calibri"/>
              <a:sym typeface="Calibri"/>
            </a:endParaRPr>
          </a:p>
          <a:p>
            <a:pPr indent="-381000" lvl="0" marL="457200" rtl="0" algn="l">
              <a:lnSpc>
                <a:spcPct val="90000"/>
              </a:lnSpc>
              <a:spcBef>
                <a:spcPts val="0"/>
              </a:spcBef>
              <a:spcAft>
                <a:spcPts val="0"/>
              </a:spcAft>
              <a:buSzPts val="2400"/>
              <a:buFont typeface="Calibri"/>
              <a:buAutoNum type="alphaUcPeriod"/>
            </a:pPr>
            <a:r>
              <a:rPr lang="en" sz="2400">
                <a:latin typeface="Calibri"/>
                <a:ea typeface="Calibri"/>
                <a:cs typeface="Calibri"/>
                <a:sym typeface="Calibri"/>
              </a:rPr>
              <a:t>R-square statistic is computed repeatedly</a:t>
            </a:r>
            <a:endParaRPr sz="2400">
              <a:latin typeface="Calibri"/>
              <a:ea typeface="Calibri"/>
              <a:cs typeface="Calibri"/>
              <a:sym typeface="Calibri"/>
            </a:endParaRPr>
          </a:p>
          <a:p>
            <a:pPr indent="-381000" lvl="0" marL="457200" rtl="0" algn="l">
              <a:lnSpc>
                <a:spcPct val="90000"/>
              </a:lnSpc>
              <a:spcBef>
                <a:spcPts val="0"/>
              </a:spcBef>
              <a:spcAft>
                <a:spcPts val="0"/>
              </a:spcAft>
              <a:buClr>
                <a:srgbClr val="FF0000"/>
              </a:buClr>
              <a:buSzPts val="2400"/>
              <a:buFont typeface="Calibri"/>
              <a:buAutoNum type="alphaUcPeriod"/>
            </a:pPr>
            <a:r>
              <a:rPr lang="en" sz="2400">
                <a:solidFill>
                  <a:srgbClr val="FF0000"/>
                </a:solidFill>
                <a:latin typeface="Calibri"/>
                <a:ea typeface="Calibri"/>
                <a:cs typeface="Calibri"/>
                <a:sym typeface="Calibri"/>
              </a:rPr>
              <a:t>Sample size is small and number of IVs are large</a:t>
            </a:r>
            <a:endParaRPr sz="2400">
              <a:solidFill>
                <a:srgbClr val="FF0000"/>
              </a:solidFill>
              <a:latin typeface="Calibri"/>
              <a:ea typeface="Calibri"/>
              <a:cs typeface="Calibri"/>
              <a:sym typeface="Calibri"/>
            </a:endParaRPr>
          </a:p>
          <a:p>
            <a:pPr indent="0" lvl="0" marL="0" rtl="0" algn="l">
              <a:spcBef>
                <a:spcPts val="0"/>
              </a:spcBef>
              <a:spcAft>
                <a:spcPts val="1600"/>
              </a:spcAft>
              <a:buNone/>
            </a:pPr>
            <a:r>
              <a:t/>
            </a:r>
            <a:endParaRPr sz="14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11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Which of the following is the best interpretation if an IV has a 0.3 squared semi-partial correlation? </a:t>
            </a:r>
            <a:endParaRPr/>
          </a:p>
          <a:p>
            <a:pPr indent="-342900" lvl="0" marL="457200" rtl="0" algn="l">
              <a:spcBef>
                <a:spcPts val="1600"/>
              </a:spcBef>
              <a:spcAft>
                <a:spcPts val="0"/>
              </a:spcAft>
              <a:buSzPts val="1800"/>
              <a:buAutoNum type="alphaLcPeriod"/>
            </a:pPr>
            <a:r>
              <a:rPr lang="en"/>
              <a:t>The correlation coefficient between the IV and DV is 0.3</a:t>
            </a:r>
            <a:endParaRPr/>
          </a:p>
          <a:p>
            <a:pPr indent="-342900" lvl="0" marL="457200" rtl="0" algn="l">
              <a:spcBef>
                <a:spcPts val="0"/>
              </a:spcBef>
              <a:spcAft>
                <a:spcPts val="0"/>
              </a:spcAft>
              <a:buSzPts val="1800"/>
              <a:buAutoNum type="alphaLcPeriod"/>
            </a:pPr>
            <a:r>
              <a:rPr lang="en"/>
              <a:t>For one unit increase in IV, there will be 0.3 units increase in DV</a:t>
            </a:r>
            <a:endParaRPr/>
          </a:p>
          <a:p>
            <a:pPr indent="-342900" lvl="0" marL="457200" rtl="0" algn="l">
              <a:spcBef>
                <a:spcPts val="0"/>
              </a:spcBef>
              <a:spcAft>
                <a:spcPts val="0"/>
              </a:spcAft>
              <a:buSzPts val="1800"/>
              <a:buAutoNum type="alphaLcPeriod"/>
            </a:pPr>
            <a:r>
              <a:rPr lang="en"/>
              <a:t>The IV uniquely explains 30% of the variation in DV, holding other IVs constant</a:t>
            </a:r>
            <a:endParaRPr/>
          </a:p>
          <a:p>
            <a:pPr indent="-342900" lvl="0" marL="457200" rtl="0" algn="l">
              <a:spcBef>
                <a:spcPts val="0"/>
              </a:spcBef>
              <a:spcAft>
                <a:spcPts val="0"/>
              </a:spcAft>
              <a:buSzPts val="1800"/>
              <a:buAutoNum type="alphaLcPeriod"/>
            </a:pPr>
            <a:r>
              <a:rPr lang="en"/>
              <a:t>The IV uniquely explains 30% of the variation in DV</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11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Which of the following is the best interpretation if an IV has a 0.3 squared semi-partial correlation? </a:t>
            </a:r>
            <a:endParaRPr/>
          </a:p>
          <a:p>
            <a:pPr indent="-342900" lvl="0" marL="457200" rtl="0" algn="l">
              <a:spcBef>
                <a:spcPts val="1600"/>
              </a:spcBef>
              <a:spcAft>
                <a:spcPts val="0"/>
              </a:spcAft>
              <a:buSzPts val="1800"/>
              <a:buAutoNum type="alphaLcPeriod"/>
            </a:pPr>
            <a:r>
              <a:rPr lang="en"/>
              <a:t>The correlation coefficient between the IV and DV is 0.3</a:t>
            </a:r>
            <a:endParaRPr/>
          </a:p>
          <a:p>
            <a:pPr indent="-342900" lvl="0" marL="457200" rtl="0" algn="l">
              <a:spcBef>
                <a:spcPts val="0"/>
              </a:spcBef>
              <a:spcAft>
                <a:spcPts val="0"/>
              </a:spcAft>
              <a:buSzPts val="1800"/>
              <a:buAutoNum type="alphaLcPeriod"/>
            </a:pPr>
            <a:r>
              <a:rPr lang="en"/>
              <a:t>For one unit increase in IV, there will be 0.3 units increase in DV</a:t>
            </a:r>
            <a:endParaRPr/>
          </a:p>
          <a:p>
            <a:pPr indent="-342900" lvl="0" marL="457200" rtl="0" algn="l">
              <a:spcBef>
                <a:spcPts val="0"/>
              </a:spcBef>
              <a:spcAft>
                <a:spcPts val="0"/>
              </a:spcAft>
              <a:buClr>
                <a:srgbClr val="FF0000"/>
              </a:buClr>
              <a:buSzPts val="1800"/>
              <a:buAutoNum type="alphaLcPeriod"/>
            </a:pPr>
            <a:r>
              <a:rPr lang="en">
                <a:solidFill>
                  <a:srgbClr val="FF0000"/>
                </a:solidFill>
              </a:rPr>
              <a:t>The IV uniquely explains 30% of the variation in DV, holding other IVs constant</a:t>
            </a:r>
            <a:endParaRPr>
              <a:solidFill>
                <a:srgbClr val="FF0000"/>
              </a:solidFill>
            </a:endParaRPr>
          </a:p>
          <a:p>
            <a:pPr indent="-342900" lvl="0" marL="457200" rtl="0" algn="l">
              <a:spcBef>
                <a:spcPts val="0"/>
              </a:spcBef>
              <a:spcAft>
                <a:spcPts val="0"/>
              </a:spcAft>
              <a:buSzPts val="1800"/>
              <a:buAutoNum type="alphaLcPeriod"/>
            </a:pPr>
            <a:r>
              <a:rPr lang="en"/>
              <a:t>The IV uniquely explains 30% of the variation in DV</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116"/>
          <p:cNvSpPr txBox="1"/>
          <p:nvPr>
            <p:ph idx="1" type="body"/>
          </p:nvPr>
        </p:nvSpPr>
        <p:spPr>
          <a:xfrm>
            <a:off x="311700" y="587275"/>
            <a:ext cx="42603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6. Which of the following sentences is the most correct interpretation of the following analysis?</a:t>
            </a:r>
            <a:endParaRPr>
              <a:latin typeface="Arial"/>
              <a:ea typeface="Arial"/>
              <a:cs typeface="Arial"/>
              <a:sym typeface="Arial"/>
            </a:endParaRPr>
          </a:p>
          <a:p>
            <a:pPr indent="-336550" lvl="0" marL="457200" rtl="0" algn="l">
              <a:spcBef>
                <a:spcPts val="1600"/>
              </a:spcBef>
              <a:spcAft>
                <a:spcPts val="0"/>
              </a:spcAft>
              <a:buSzPts val="1700"/>
              <a:buFont typeface="Calibri"/>
              <a:buAutoNum type="alphaUcPeriod"/>
            </a:pPr>
            <a:r>
              <a:rPr lang="en" sz="1700">
                <a:latin typeface="Calibri"/>
                <a:ea typeface="Calibri"/>
                <a:cs typeface="Calibri"/>
                <a:sym typeface="Calibri"/>
              </a:rPr>
              <a:t>Openness is a statistically significantly stronger predictor of ”need for cognition” than agreeableness</a:t>
            </a:r>
            <a:endParaRPr sz="1700">
              <a:latin typeface="Calibri"/>
              <a:ea typeface="Calibri"/>
              <a:cs typeface="Calibri"/>
              <a:sym typeface="Calibri"/>
            </a:endParaRPr>
          </a:p>
          <a:p>
            <a:pPr indent="-336550" lvl="0" marL="457200" rtl="0" algn="l">
              <a:spcBef>
                <a:spcPts val="0"/>
              </a:spcBef>
              <a:spcAft>
                <a:spcPts val="0"/>
              </a:spcAft>
              <a:buClr>
                <a:srgbClr val="000000"/>
              </a:buClr>
              <a:buSzPts val="1700"/>
              <a:buFont typeface="Calibri"/>
              <a:buAutoNum type="alphaUcPeriod"/>
            </a:pPr>
            <a:r>
              <a:rPr lang="en" sz="1700">
                <a:solidFill>
                  <a:srgbClr val="000000"/>
                </a:solidFill>
                <a:latin typeface="Calibri"/>
                <a:ea typeface="Calibri"/>
                <a:cs typeface="Calibri"/>
                <a:sym typeface="Calibri"/>
              </a:rPr>
              <a:t>Agreeableness is a significant predictor of cognition</a:t>
            </a:r>
            <a:endParaRPr sz="1700">
              <a:solidFill>
                <a:srgbClr val="000000"/>
              </a:solidFill>
              <a:latin typeface="Calibri"/>
              <a:ea typeface="Calibri"/>
              <a:cs typeface="Calibri"/>
              <a:sym typeface="Calibri"/>
            </a:endParaRPr>
          </a:p>
          <a:p>
            <a:pPr indent="-336550" lvl="0" marL="457200" rtl="0" algn="l">
              <a:spcBef>
                <a:spcPts val="0"/>
              </a:spcBef>
              <a:spcAft>
                <a:spcPts val="0"/>
              </a:spcAft>
              <a:buClr>
                <a:srgbClr val="000000"/>
              </a:buClr>
              <a:buSzPts val="1700"/>
              <a:buFont typeface="Calibri"/>
              <a:buAutoNum type="alphaUcPeriod"/>
            </a:pPr>
            <a:r>
              <a:rPr lang="en" sz="1700">
                <a:solidFill>
                  <a:srgbClr val="000000"/>
                </a:solidFill>
                <a:latin typeface="Calibri"/>
                <a:ea typeface="Calibri"/>
                <a:cs typeface="Calibri"/>
                <a:sym typeface="Calibri"/>
              </a:rPr>
              <a:t>The data is consistent with zero prediction by agreeableness</a:t>
            </a:r>
            <a:endParaRPr sz="1700">
              <a:solidFill>
                <a:srgbClr val="000000"/>
              </a:solidFill>
              <a:latin typeface="Calibri"/>
              <a:ea typeface="Calibri"/>
              <a:cs typeface="Calibri"/>
              <a:sym typeface="Calibri"/>
            </a:endParaRPr>
          </a:p>
          <a:p>
            <a:pPr indent="-336550" lvl="0" marL="457200" rtl="0" algn="l">
              <a:spcBef>
                <a:spcPts val="0"/>
              </a:spcBef>
              <a:spcAft>
                <a:spcPts val="0"/>
              </a:spcAft>
              <a:buSzPts val="1700"/>
              <a:buFont typeface="Calibri"/>
              <a:buAutoNum type="alphaUcPeriod"/>
            </a:pPr>
            <a:r>
              <a:rPr lang="en" sz="1700">
                <a:latin typeface="Calibri"/>
                <a:ea typeface="Calibri"/>
                <a:cs typeface="Calibri"/>
                <a:sym typeface="Calibri"/>
              </a:rPr>
              <a:t>Openness is a strong predictor of cognition</a:t>
            </a:r>
            <a:endParaRPr sz="1700">
              <a:latin typeface="Calibri"/>
              <a:ea typeface="Calibri"/>
              <a:cs typeface="Calibri"/>
              <a:sym typeface="Calibri"/>
            </a:endParaRPr>
          </a:p>
          <a:p>
            <a:pPr indent="0" lvl="0" marL="0" rtl="0" algn="l">
              <a:spcBef>
                <a:spcPts val="0"/>
              </a:spcBef>
              <a:spcAft>
                <a:spcPts val="1600"/>
              </a:spcAft>
              <a:buNone/>
            </a:pPr>
            <a:r>
              <a:t/>
            </a:r>
            <a:endParaRPr sz="3800">
              <a:latin typeface="Arial"/>
              <a:ea typeface="Arial"/>
              <a:cs typeface="Arial"/>
              <a:sym typeface="Arial"/>
            </a:endParaRPr>
          </a:p>
        </p:txBody>
      </p:sp>
      <p:pic>
        <p:nvPicPr>
          <p:cNvPr id="631" name="Google Shape;631;p116"/>
          <p:cNvPicPr preferRelativeResize="0"/>
          <p:nvPr/>
        </p:nvPicPr>
        <p:blipFill>
          <a:blip r:embed="rId3">
            <a:alphaModFix/>
          </a:blip>
          <a:stretch>
            <a:fillRect/>
          </a:stretch>
        </p:blipFill>
        <p:spPr>
          <a:xfrm>
            <a:off x="4423700" y="1347100"/>
            <a:ext cx="4564824" cy="27929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117"/>
          <p:cNvSpPr txBox="1"/>
          <p:nvPr>
            <p:ph idx="1" type="body"/>
          </p:nvPr>
        </p:nvSpPr>
        <p:spPr>
          <a:xfrm>
            <a:off x="311700" y="696925"/>
            <a:ext cx="42603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6. Which of the following sentences is the most correct interpretation of the following analysis?</a:t>
            </a:r>
            <a:endParaRPr>
              <a:latin typeface="Arial"/>
              <a:ea typeface="Arial"/>
              <a:cs typeface="Arial"/>
              <a:sym typeface="Arial"/>
            </a:endParaRPr>
          </a:p>
          <a:p>
            <a:pPr indent="-336550" lvl="0" marL="457200" rtl="0" algn="l">
              <a:spcBef>
                <a:spcPts val="1600"/>
              </a:spcBef>
              <a:spcAft>
                <a:spcPts val="0"/>
              </a:spcAft>
              <a:buSzPts val="1700"/>
              <a:buFont typeface="Calibri"/>
              <a:buAutoNum type="alphaUcPeriod"/>
            </a:pPr>
            <a:r>
              <a:rPr lang="en" sz="1700">
                <a:latin typeface="Calibri"/>
                <a:ea typeface="Calibri"/>
                <a:cs typeface="Calibri"/>
                <a:sym typeface="Calibri"/>
              </a:rPr>
              <a:t>Openness is a statistically significantly stronger predictor of ”need for cognition” than agreeableness</a:t>
            </a:r>
            <a:endParaRPr sz="1700">
              <a:latin typeface="Calibri"/>
              <a:ea typeface="Calibri"/>
              <a:cs typeface="Calibri"/>
              <a:sym typeface="Calibri"/>
            </a:endParaRPr>
          </a:p>
          <a:p>
            <a:pPr indent="-336550" lvl="0" marL="457200" rtl="0" algn="l">
              <a:spcBef>
                <a:spcPts val="0"/>
              </a:spcBef>
              <a:spcAft>
                <a:spcPts val="0"/>
              </a:spcAft>
              <a:buSzPts val="1700"/>
              <a:buFont typeface="Calibri"/>
              <a:buAutoNum type="alphaUcPeriod"/>
            </a:pPr>
            <a:r>
              <a:rPr lang="en" sz="1700">
                <a:latin typeface="Calibri"/>
                <a:ea typeface="Calibri"/>
                <a:cs typeface="Calibri"/>
                <a:sym typeface="Calibri"/>
              </a:rPr>
              <a:t>Agreeableness is a significant predictor of cognition</a:t>
            </a:r>
            <a:endParaRPr sz="1700">
              <a:latin typeface="Calibri"/>
              <a:ea typeface="Calibri"/>
              <a:cs typeface="Calibri"/>
              <a:sym typeface="Calibri"/>
            </a:endParaRPr>
          </a:p>
          <a:p>
            <a:pPr indent="-336550" lvl="0" marL="457200" rtl="0" algn="l">
              <a:spcBef>
                <a:spcPts val="0"/>
              </a:spcBef>
              <a:spcAft>
                <a:spcPts val="0"/>
              </a:spcAft>
              <a:buClr>
                <a:srgbClr val="FF0000"/>
              </a:buClr>
              <a:buSzPts val="1700"/>
              <a:buFont typeface="Calibri"/>
              <a:buAutoNum type="alphaUcPeriod"/>
            </a:pPr>
            <a:r>
              <a:rPr lang="en" sz="1700">
                <a:solidFill>
                  <a:srgbClr val="FF0000"/>
                </a:solidFill>
                <a:latin typeface="Calibri"/>
                <a:ea typeface="Calibri"/>
                <a:cs typeface="Calibri"/>
                <a:sym typeface="Calibri"/>
              </a:rPr>
              <a:t>The data is consistent with zero prediction by agreeableness</a:t>
            </a:r>
            <a:endParaRPr sz="1700">
              <a:solidFill>
                <a:srgbClr val="FF0000"/>
              </a:solidFill>
              <a:latin typeface="Calibri"/>
              <a:ea typeface="Calibri"/>
              <a:cs typeface="Calibri"/>
              <a:sym typeface="Calibri"/>
            </a:endParaRPr>
          </a:p>
          <a:p>
            <a:pPr indent="-336550" lvl="0" marL="457200" rtl="0" algn="l">
              <a:spcBef>
                <a:spcPts val="0"/>
              </a:spcBef>
              <a:spcAft>
                <a:spcPts val="0"/>
              </a:spcAft>
              <a:buSzPts val="1700"/>
              <a:buFont typeface="Calibri"/>
              <a:buAutoNum type="alphaUcPeriod"/>
            </a:pPr>
            <a:r>
              <a:rPr lang="en" sz="1700">
                <a:latin typeface="Calibri"/>
                <a:ea typeface="Calibri"/>
                <a:cs typeface="Calibri"/>
                <a:sym typeface="Calibri"/>
              </a:rPr>
              <a:t>Openness is a strong predictor of cognition</a:t>
            </a:r>
            <a:endParaRPr sz="1700">
              <a:latin typeface="Calibri"/>
              <a:ea typeface="Calibri"/>
              <a:cs typeface="Calibri"/>
              <a:sym typeface="Calibri"/>
            </a:endParaRPr>
          </a:p>
          <a:p>
            <a:pPr indent="0" lvl="0" marL="0" rtl="0" algn="l">
              <a:spcBef>
                <a:spcPts val="0"/>
              </a:spcBef>
              <a:spcAft>
                <a:spcPts val="1600"/>
              </a:spcAft>
              <a:buNone/>
            </a:pPr>
            <a:r>
              <a:t/>
            </a:r>
            <a:endParaRPr sz="3800">
              <a:latin typeface="Arial"/>
              <a:ea typeface="Arial"/>
              <a:cs typeface="Arial"/>
              <a:sym typeface="Arial"/>
            </a:endParaRPr>
          </a:p>
        </p:txBody>
      </p:sp>
      <p:pic>
        <p:nvPicPr>
          <p:cNvPr id="637" name="Google Shape;637;p117"/>
          <p:cNvPicPr preferRelativeResize="0"/>
          <p:nvPr/>
        </p:nvPicPr>
        <p:blipFill>
          <a:blip r:embed="rId3">
            <a:alphaModFix/>
          </a:blip>
          <a:stretch>
            <a:fillRect/>
          </a:stretch>
        </p:blipFill>
        <p:spPr>
          <a:xfrm>
            <a:off x="4423700" y="1257975"/>
            <a:ext cx="4564824" cy="27929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1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GROUP DIFFERENCES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id="273" name="Google Shape;273;p56"/>
          <p:cNvPicPr preferRelativeResize="0"/>
          <p:nvPr/>
        </p:nvPicPr>
        <p:blipFill>
          <a:blip r:embed="rId3">
            <a:alphaModFix/>
          </a:blip>
          <a:stretch>
            <a:fillRect/>
          </a:stretch>
        </p:blipFill>
        <p:spPr>
          <a:xfrm>
            <a:off x="87100" y="62300"/>
            <a:ext cx="8491299" cy="50189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119"/>
          <p:cNvSpPr txBox="1"/>
          <p:nvPr>
            <p:ph idx="1" type="body"/>
          </p:nvPr>
        </p:nvSpPr>
        <p:spPr>
          <a:xfrm>
            <a:off x="361350" y="323275"/>
            <a:ext cx="8236200" cy="3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How can mutually-exclusive groups be distinguished from mutually-paired groups?</a:t>
            </a:r>
            <a:endParaRPr sz="2400">
              <a:solidFill>
                <a:srgbClr val="FFFFFF"/>
              </a:solidFill>
              <a:latin typeface="Times New Roman"/>
              <a:ea typeface="Times New Roman"/>
              <a:cs typeface="Times New Roman"/>
              <a:sym typeface="Times New Roman"/>
            </a:endParaRPr>
          </a:p>
          <a:p>
            <a:pPr indent="-381000" lvl="0" marL="457200" rtl="0" algn="l">
              <a:spcBef>
                <a:spcPts val="11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Participants can belong to more than one group in mutually-exclusive design</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Participants can belong to only one group in mutually-exclusive groups</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Participants can belong to only one group in mutually-paired groups</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Participants can belong to more than one group in mutually-paired design</a:t>
            </a:r>
            <a:endParaRPr sz="24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120"/>
          <p:cNvSpPr txBox="1"/>
          <p:nvPr>
            <p:ph idx="1" type="body"/>
          </p:nvPr>
        </p:nvSpPr>
        <p:spPr>
          <a:xfrm>
            <a:off x="361350" y="323275"/>
            <a:ext cx="8236200" cy="3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How can mutually-exclusive groups be distinguished from mutually-paired groups?</a:t>
            </a:r>
            <a:endParaRPr sz="2400">
              <a:solidFill>
                <a:srgbClr val="FFFFFF"/>
              </a:solidFill>
              <a:latin typeface="Times New Roman"/>
              <a:ea typeface="Times New Roman"/>
              <a:cs typeface="Times New Roman"/>
              <a:sym typeface="Times New Roman"/>
            </a:endParaRPr>
          </a:p>
          <a:p>
            <a:pPr indent="-381000" lvl="0" marL="457200" rtl="0" algn="l">
              <a:spcBef>
                <a:spcPts val="11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Participants can belong to more than one group in mutually-exclusive design</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BF9000"/>
              </a:buClr>
              <a:buSzPts val="2400"/>
              <a:buFont typeface="Times New Roman"/>
              <a:buAutoNum type="alphaLcPeriod"/>
            </a:pPr>
            <a:r>
              <a:rPr lang="en" sz="2400">
                <a:solidFill>
                  <a:srgbClr val="BF9000"/>
                </a:solidFill>
                <a:latin typeface="Times New Roman"/>
                <a:ea typeface="Times New Roman"/>
                <a:cs typeface="Times New Roman"/>
                <a:sym typeface="Times New Roman"/>
              </a:rPr>
              <a:t>Participants can belong to only one group in mutually-exclusive groups</a:t>
            </a:r>
            <a:endParaRPr sz="2400">
              <a:solidFill>
                <a:srgbClr val="BF9000"/>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Participants can belong to only one group in mutually-paired groups</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Participants can belong to more than one group in mutually-paired design</a:t>
            </a:r>
            <a:endParaRPr sz="24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121"/>
          <p:cNvSpPr txBox="1"/>
          <p:nvPr/>
        </p:nvSpPr>
        <p:spPr>
          <a:xfrm>
            <a:off x="3232125" y="65325"/>
            <a:ext cx="5622000" cy="2498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solidFill>
                  <a:srgbClr val="BF9000"/>
                </a:solidFill>
                <a:latin typeface="Roboto"/>
                <a:ea typeface="Roboto"/>
                <a:cs typeface="Roboto"/>
                <a:sym typeface="Roboto"/>
              </a:rPr>
              <a:t>Two </a:t>
            </a:r>
            <a:r>
              <a:rPr b="1" lang="en" sz="2400">
                <a:solidFill>
                  <a:srgbClr val="BF9000"/>
                </a:solidFill>
                <a:latin typeface="Roboto"/>
                <a:ea typeface="Roboto"/>
                <a:cs typeface="Roboto"/>
                <a:sym typeface="Roboto"/>
              </a:rPr>
              <a:t>mutually-exclusive</a:t>
            </a:r>
            <a:r>
              <a:rPr lang="en" sz="2400">
                <a:solidFill>
                  <a:srgbClr val="BF9000"/>
                </a:solidFill>
                <a:latin typeface="Roboto"/>
                <a:ea typeface="Roboto"/>
                <a:cs typeface="Roboto"/>
                <a:sym typeface="Roboto"/>
              </a:rPr>
              <a:t> groups </a:t>
            </a:r>
            <a:endParaRPr sz="2400">
              <a:solidFill>
                <a:srgbClr val="BF9000"/>
              </a:solidFill>
              <a:latin typeface="Roboto"/>
              <a:ea typeface="Roboto"/>
              <a:cs typeface="Roboto"/>
              <a:sym typeface="Roboto"/>
            </a:endParaRPr>
          </a:p>
          <a:p>
            <a:pPr indent="-342900" lvl="1" marL="914400" rtl="0" algn="l">
              <a:spcBef>
                <a:spcPts val="0"/>
              </a:spcBef>
              <a:spcAft>
                <a:spcPts val="0"/>
              </a:spcAft>
              <a:buClr>
                <a:srgbClr val="BF9000"/>
              </a:buClr>
              <a:buSzPts val="1800"/>
              <a:buFont typeface="Roboto"/>
              <a:buChar char="-"/>
            </a:pPr>
            <a:r>
              <a:rPr lang="en" sz="1800">
                <a:solidFill>
                  <a:srgbClr val="BF9000"/>
                </a:solidFill>
                <a:latin typeface="Roboto"/>
                <a:ea typeface="Roboto"/>
                <a:cs typeface="Roboto"/>
                <a:sym typeface="Roboto"/>
              </a:rPr>
              <a:t>each score in one group is independent of all scores in the other group </a:t>
            </a:r>
            <a:endParaRPr sz="1800">
              <a:solidFill>
                <a:srgbClr val="BF9000"/>
              </a:solidFill>
              <a:latin typeface="Roboto"/>
              <a:ea typeface="Roboto"/>
              <a:cs typeface="Roboto"/>
              <a:sym typeface="Roboto"/>
            </a:endParaRPr>
          </a:p>
          <a:p>
            <a:pPr indent="-342900" lvl="1" marL="914400" rtl="0" algn="l">
              <a:spcBef>
                <a:spcPts val="0"/>
              </a:spcBef>
              <a:spcAft>
                <a:spcPts val="0"/>
              </a:spcAft>
              <a:buClr>
                <a:srgbClr val="BF9000"/>
              </a:buClr>
              <a:buSzPts val="1800"/>
              <a:buFont typeface="Roboto"/>
              <a:buChar char="-"/>
            </a:pPr>
            <a:r>
              <a:rPr lang="en" sz="1800">
                <a:solidFill>
                  <a:srgbClr val="BF9000"/>
                </a:solidFill>
                <a:latin typeface="Roboto"/>
                <a:ea typeface="Roboto"/>
                <a:cs typeface="Roboto"/>
                <a:sym typeface="Roboto"/>
              </a:rPr>
              <a:t>participants can only belong to one group</a:t>
            </a:r>
            <a:endParaRPr sz="1800">
              <a:solidFill>
                <a:srgbClr val="BF9000"/>
              </a:solidFill>
              <a:latin typeface="Roboto"/>
              <a:ea typeface="Roboto"/>
              <a:cs typeface="Roboto"/>
              <a:sym typeface="Roboto"/>
            </a:endParaRPr>
          </a:p>
          <a:p>
            <a:pPr indent="-342900" lvl="1" marL="914400" rtl="0" algn="l">
              <a:spcBef>
                <a:spcPts val="0"/>
              </a:spcBef>
              <a:spcAft>
                <a:spcPts val="0"/>
              </a:spcAft>
              <a:buClr>
                <a:srgbClr val="BF9000"/>
              </a:buClr>
              <a:buSzPts val="1800"/>
              <a:buFont typeface="Roboto"/>
              <a:buChar char="-"/>
            </a:pPr>
            <a:r>
              <a:rPr lang="en" sz="1800">
                <a:solidFill>
                  <a:srgbClr val="BF9000"/>
                </a:solidFill>
                <a:latin typeface="Roboto"/>
                <a:ea typeface="Roboto"/>
                <a:cs typeface="Roboto"/>
                <a:sym typeface="Roboto"/>
              </a:rPr>
              <a:t>the size of each group does not necessarily have to be the same</a:t>
            </a:r>
            <a:endParaRPr sz="1800">
              <a:solidFill>
                <a:srgbClr val="BF9000"/>
              </a:solidFill>
              <a:latin typeface="Roboto"/>
              <a:ea typeface="Roboto"/>
              <a:cs typeface="Roboto"/>
              <a:sym typeface="Roboto"/>
            </a:endParaRPr>
          </a:p>
        </p:txBody>
      </p:sp>
      <p:pic>
        <p:nvPicPr>
          <p:cNvPr id="658" name="Google Shape;658;p121"/>
          <p:cNvPicPr preferRelativeResize="0"/>
          <p:nvPr/>
        </p:nvPicPr>
        <p:blipFill>
          <a:blip r:embed="rId3">
            <a:alphaModFix/>
          </a:blip>
          <a:stretch>
            <a:fillRect/>
          </a:stretch>
        </p:blipFill>
        <p:spPr>
          <a:xfrm>
            <a:off x="212775" y="0"/>
            <a:ext cx="3017313" cy="3028950"/>
          </a:xfrm>
          <a:prstGeom prst="rect">
            <a:avLst/>
          </a:prstGeom>
          <a:noFill/>
          <a:ln>
            <a:noFill/>
          </a:ln>
        </p:spPr>
      </p:pic>
      <p:pic>
        <p:nvPicPr>
          <p:cNvPr id="659" name="Google Shape;659;p121"/>
          <p:cNvPicPr preferRelativeResize="0"/>
          <p:nvPr/>
        </p:nvPicPr>
        <p:blipFill>
          <a:blip r:embed="rId4">
            <a:alphaModFix/>
          </a:blip>
          <a:stretch>
            <a:fillRect/>
          </a:stretch>
        </p:blipFill>
        <p:spPr>
          <a:xfrm>
            <a:off x="5925500" y="2065671"/>
            <a:ext cx="3017325" cy="3004104"/>
          </a:xfrm>
          <a:prstGeom prst="rect">
            <a:avLst/>
          </a:prstGeom>
          <a:noFill/>
          <a:ln>
            <a:noFill/>
          </a:ln>
        </p:spPr>
      </p:pic>
      <p:sp>
        <p:nvSpPr>
          <p:cNvPr id="660" name="Google Shape;660;p121"/>
          <p:cNvSpPr txBox="1"/>
          <p:nvPr/>
        </p:nvSpPr>
        <p:spPr>
          <a:xfrm>
            <a:off x="-152400" y="2952750"/>
            <a:ext cx="5898600" cy="24984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400">
                <a:solidFill>
                  <a:srgbClr val="BF9000"/>
                </a:solidFill>
                <a:latin typeface="Roboto"/>
                <a:ea typeface="Roboto"/>
                <a:cs typeface="Roboto"/>
                <a:sym typeface="Roboto"/>
              </a:rPr>
              <a:t>Two </a:t>
            </a:r>
            <a:r>
              <a:rPr b="1" lang="en" sz="2400">
                <a:solidFill>
                  <a:srgbClr val="BF9000"/>
                </a:solidFill>
                <a:latin typeface="Roboto"/>
                <a:ea typeface="Roboto"/>
                <a:cs typeface="Roboto"/>
                <a:sym typeface="Roboto"/>
              </a:rPr>
              <a:t>mutually-paired</a:t>
            </a:r>
            <a:r>
              <a:rPr lang="en" sz="2400">
                <a:solidFill>
                  <a:srgbClr val="BF9000"/>
                </a:solidFill>
                <a:latin typeface="Roboto"/>
                <a:ea typeface="Roboto"/>
                <a:cs typeface="Roboto"/>
                <a:sym typeface="Roboto"/>
              </a:rPr>
              <a:t> groups</a:t>
            </a:r>
            <a:endParaRPr sz="2400">
              <a:solidFill>
                <a:srgbClr val="BF9000"/>
              </a:solidFill>
              <a:latin typeface="Roboto"/>
              <a:ea typeface="Roboto"/>
              <a:cs typeface="Roboto"/>
              <a:sym typeface="Roboto"/>
            </a:endParaRPr>
          </a:p>
          <a:p>
            <a:pPr indent="-342900" lvl="1" marL="914400" rtl="0" algn="l">
              <a:spcBef>
                <a:spcPts val="0"/>
              </a:spcBef>
              <a:spcAft>
                <a:spcPts val="0"/>
              </a:spcAft>
              <a:buClr>
                <a:srgbClr val="BF9000"/>
              </a:buClr>
              <a:buSzPts val="1800"/>
              <a:buFont typeface="Roboto"/>
              <a:buChar char="-"/>
            </a:pPr>
            <a:r>
              <a:rPr lang="en" sz="1800">
                <a:solidFill>
                  <a:srgbClr val="BF9000"/>
                </a:solidFill>
                <a:latin typeface="Roboto"/>
                <a:ea typeface="Roboto"/>
                <a:cs typeface="Roboto"/>
                <a:sym typeface="Roboto"/>
              </a:rPr>
              <a:t>each score in one group is linked to one particular score in the other group</a:t>
            </a:r>
            <a:endParaRPr sz="1800">
              <a:solidFill>
                <a:srgbClr val="BF9000"/>
              </a:solidFill>
              <a:latin typeface="Roboto"/>
              <a:ea typeface="Roboto"/>
              <a:cs typeface="Roboto"/>
              <a:sym typeface="Roboto"/>
            </a:endParaRPr>
          </a:p>
          <a:p>
            <a:pPr indent="-342900" lvl="2" marL="1371600" rtl="0" algn="l">
              <a:spcBef>
                <a:spcPts val="0"/>
              </a:spcBef>
              <a:spcAft>
                <a:spcPts val="0"/>
              </a:spcAft>
              <a:buClr>
                <a:srgbClr val="BF9000"/>
              </a:buClr>
              <a:buSzPts val="1800"/>
              <a:buFont typeface="Roboto"/>
              <a:buChar char="-"/>
            </a:pPr>
            <a:r>
              <a:rPr lang="en" sz="1800">
                <a:solidFill>
                  <a:srgbClr val="BF9000"/>
                </a:solidFill>
                <a:latin typeface="Roboto"/>
                <a:ea typeface="Roboto"/>
                <a:cs typeface="Roboto"/>
                <a:sym typeface="Roboto"/>
              </a:rPr>
              <a:t>same person being measured twice</a:t>
            </a:r>
            <a:endParaRPr sz="1800">
              <a:solidFill>
                <a:srgbClr val="BF9000"/>
              </a:solidFill>
              <a:latin typeface="Roboto"/>
              <a:ea typeface="Roboto"/>
              <a:cs typeface="Roboto"/>
              <a:sym typeface="Roboto"/>
            </a:endParaRPr>
          </a:p>
          <a:p>
            <a:pPr indent="-342900" lvl="2" marL="1371600" rtl="0" algn="l">
              <a:spcBef>
                <a:spcPts val="0"/>
              </a:spcBef>
              <a:spcAft>
                <a:spcPts val="0"/>
              </a:spcAft>
              <a:buClr>
                <a:srgbClr val="BF9000"/>
              </a:buClr>
              <a:buSzPts val="1800"/>
              <a:buFont typeface="Roboto"/>
              <a:buChar char="-"/>
            </a:pPr>
            <a:r>
              <a:rPr lang="en" sz="1800">
                <a:solidFill>
                  <a:srgbClr val="BF9000"/>
                </a:solidFill>
                <a:latin typeface="Roboto"/>
                <a:ea typeface="Roboto"/>
                <a:cs typeface="Roboto"/>
                <a:sym typeface="Roboto"/>
              </a:rPr>
              <a:t>two people having a common dependency</a:t>
            </a:r>
            <a:endParaRPr sz="1800">
              <a:solidFill>
                <a:srgbClr val="BF9000"/>
              </a:solidFill>
              <a:latin typeface="Roboto"/>
              <a:ea typeface="Roboto"/>
              <a:cs typeface="Roboto"/>
              <a:sym typeface="Roboto"/>
            </a:endParaRPr>
          </a:p>
          <a:p>
            <a:pPr indent="-342900" lvl="1" marL="914400" rtl="0" algn="l">
              <a:spcBef>
                <a:spcPts val="0"/>
              </a:spcBef>
              <a:spcAft>
                <a:spcPts val="0"/>
              </a:spcAft>
              <a:buClr>
                <a:srgbClr val="BF9000"/>
              </a:buClr>
              <a:buSzPts val="1800"/>
              <a:buFont typeface="Roboto"/>
              <a:buChar char="-"/>
            </a:pPr>
            <a:r>
              <a:rPr lang="en" sz="1800">
                <a:solidFill>
                  <a:srgbClr val="BF9000"/>
                </a:solidFill>
                <a:latin typeface="Roboto"/>
                <a:ea typeface="Roboto"/>
                <a:cs typeface="Roboto"/>
                <a:sym typeface="Roboto"/>
              </a:rPr>
              <a:t>the size of each group must be the same by design </a:t>
            </a:r>
            <a:endParaRPr sz="1800">
              <a:solidFill>
                <a:srgbClr val="BF9000"/>
              </a:solidFill>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p122"/>
          <p:cNvSpPr txBox="1"/>
          <p:nvPr>
            <p:ph idx="1" type="body"/>
          </p:nvPr>
        </p:nvSpPr>
        <p:spPr>
          <a:xfrm>
            <a:off x="361350" y="623075"/>
            <a:ext cx="8236200" cy="3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Which of the following indicates assumptions of the mean difference between two dependent groups? </a:t>
            </a:r>
            <a:endParaRPr sz="2400">
              <a:solidFill>
                <a:srgbClr val="FFFFFF"/>
              </a:solidFill>
              <a:latin typeface="Times New Roman"/>
              <a:ea typeface="Times New Roman"/>
              <a:cs typeface="Times New Roman"/>
              <a:sym typeface="Times New Roman"/>
            </a:endParaRPr>
          </a:p>
          <a:p>
            <a:pPr indent="-381000" lvl="0" marL="457200" rtl="0" algn="l">
              <a:spcBef>
                <a:spcPts val="11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Normality of observed scores and homogeneity of variances</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Homogeneity of variances and independence of observations</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Independence of observations and normality of difference scores</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Normality of difference scores, homogeneity of variances and independence of observations</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123"/>
          <p:cNvSpPr txBox="1"/>
          <p:nvPr>
            <p:ph idx="1" type="body"/>
          </p:nvPr>
        </p:nvSpPr>
        <p:spPr>
          <a:xfrm>
            <a:off x="361350" y="623075"/>
            <a:ext cx="8236200" cy="3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Which of the following indicates assumptions of the mean difference between two dependent groups? </a:t>
            </a:r>
            <a:endParaRPr sz="2400">
              <a:solidFill>
                <a:srgbClr val="FFFFFF"/>
              </a:solidFill>
              <a:latin typeface="Times New Roman"/>
              <a:ea typeface="Times New Roman"/>
              <a:cs typeface="Times New Roman"/>
              <a:sym typeface="Times New Roman"/>
            </a:endParaRPr>
          </a:p>
          <a:p>
            <a:pPr indent="-381000" lvl="0" marL="457200" rtl="0" algn="l">
              <a:spcBef>
                <a:spcPts val="11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Normality of observed scores and homogeneity of variances</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Homogeneity of variances and independence of observations</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BF9000"/>
              </a:buClr>
              <a:buSzPts val="2400"/>
              <a:buFont typeface="Times New Roman"/>
              <a:buAutoNum type="alphaLcPeriod"/>
            </a:pPr>
            <a:r>
              <a:rPr lang="en" sz="2400">
                <a:solidFill>
                  <a:srgbClr val="BF9000"/>
                </a:solidFill>
                <a:latin typeface="Times New Roman"/>
                <a:ea typeface="Times New Roman"/>
                <a:cs typeface="Times New Roman"/>
                <a:sym typeface="Times New Roman"/>
              </a:rPr>
              <a:t>Independence of observations and normality of difference scores</a:t>
            </a:r>
            <a:endParaRPr sz="2400">
              <a:solidFill>
                <a:srgbClr val="BF9000"/>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Normality of difference scores, homogeneity of variances and independence of observations</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124"/>
          <p:cNvSpPr txBox="1"/>
          <p:nvPr>
            <p:ph idx="1" type="body"/>
          </p:nvPr>
        </p:nvSpPr>
        <p:spPr>
          <a:xfrm>
            <a:off x="361350" y="623075"/>
            <a:ext cx="8236200" cy="3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Which of the following is not an assumption of the mean difference between two independent groups? </a:t>
            </a:r>
            <a:endParaRPr sz="2400">
              <a:solidFill>
                <a:srgbClr val="FFFFFF"/>
              </a:solidFill>
              <a:latin typeface="Times New Roman"/>
              <a:ea typeface="Times New Roman"/>
              <a:cs typeface="Times New Roman"/>
              <a:sym typeface="Times New Roman"/>
            </a:endParaRPr>
          </a:p>
          <a:p>
            <a:pPr indent="-381000" lvl="0" marL="457200" rtl="0" algn="l">
              <a:spcBef>
                <a:spcPts val="11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Normality of observed scores</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Independence of observations </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A balanced/ unbalanced design</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Group variances are the same</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125"/>
          <p:cNvSpPr txBox="1"/>
          <p:nvPr>
            <p:ph idx="1" type="body"/>
          </p:nvPr>
        </p:nvSpPr>
        <p:spPr>
          <a:xfrm>
            <a:off x="361350" y="394475"/>
            <a:ext cx="8236200" cy="43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Which of the following is not an assumption of the mean difference between two independent groups? </a:t>
            </a:r>
            <a:endParaRPr sz="2400">
              <a:solidFill>
                <a:srgbClr val="FFFFFF"/>
              </a:solidFill>
              <a:latin typeface="Times New Roman"/>
              <a:ea typeface="Times New Roman"/>
              <a:cs typeface="Times New Roman"/>
              <a:sym typeface="Times New Roman"/>
            </a:endParaRPr>
          </a:p>
          <a:p>
            <a:pPr indent="-381000" lvl="0" marL="457200" rtl="0" algn="l">
              <a:spcBef>
                <a:spcPts val="110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Normality of observed scores</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Independence of observations </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BF9000"/>
              </a:buClr>
              <a:buSzPts val="2400"/>
              <a:buFont typeface="Times New Roman"/>
              <a:buAutoNum type="alphaLcPeriod"/>
            </a:pPr>
            <a:r>
              <a:rPr lang="en" sz="2400">
                <a:solidFill>
                  <a:srgbClr val="BF9000"/>
                </a:solidFill>
                <a:latin typeface="Times New Roman"/>
                <a:ea typeface="Times New Roman"/>
                <a:cs typeface="Times New Roman"/>
                <a:sym typeface="Times New Roman"/>
              </a:rPr>
              <a:t>A balanced/ unbalanced design</a:t>
            </a:r>
            <a:endParaRPr sz="2400">
              <a:solidFill>
                <a:srgbClr val="BF9000"/>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AutoNum type="alphaLcPeriod"/>
            </a:pPr>
            <a:r>
              <a:rPr lang="en" sz="2400">
                <a:solidFill>
                  <a:srgbClr val="FFFFFF"/>
                </a:solidFill>
                <a:latin typeface="Times New Roman"/>
                <a:ea typeface="Times New Roman"/>
                <a:cs typeface="Times New Roman"/>
                <a:sym typeface="Times New Roman"/>
              </a:rPr>
              <a:t>Group variances are the same</a:t>
            </a:r>
            <a:endParaRPr sz="24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rPr lang="en" sz="2400">
                <a:solidFill>
                  <a:srgbClr val="FFFFFF"/>
                </a:solidFill>
                <a:latin typeface="Times New Roman"/>
                <a:ea typeface="Times New Roman"/>
                <a:cs typeface="Times New Roman"/>
                <a:sym typeface="Times New Roman"/>
              </a:rPr>
              <a:t>The balanced/ unbalanced design influences the robustness of confidence intervals when homogeneity of variances is violated. </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126"/>
          <p:cNvSpPr txBox="1"/>
          <p:nvPr>
            <p:ph idx="1" type="body"/>
          </p:nvPr>
        </p:nvSpPr>
        <p:spPr>
          <a:xfrm>
            <a:off x="248850" y="91575"/>
            <a:ext cx="3999900" cy="5052000"/>
          </a:xfrm>
          <a:prstGeom prst="rect">
            <a:avLst/>
          </a:prstGeom>
          <a:solidFill>
            <a:srgbClr val="FFE599"/>
          </a:solidFill>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000000"/>
                </a:solidFill>
                <a:latin typeface="Times New Roman"/>
                <a:ea typeface="Times New Roman"/>
                <a:cs typeface="Times New Roman"/>
                <a:sym typeface="Times New Roman"/>
              </a:rPr>
              <a:t>Assumptions for mean differences between two INDEPENDENT GROUPS</a:t>
            </a:r>
            <a:endParaRPr b="1" sz="2400">
              <a:solidFill>
                <a:srgbClr val="000000"/>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t/>
            </a:r>
            <a:endParaRPr b="1" sz="2400">
              <a:solidFill>
                <a:srgbClr val="000000"/>
              </a:solidFill>
              <a:latin typeface="Times New Roman"/>
              <a:ea typeface="Times New Roman"/>
              <a:cs typeface="Times New Roman"/>
              <a:sym typeface="Times New Roman"/>
            </a:endParaRPr>
          </a:p>
          <a:p>
            <a:pPr indent="-381000" lvl="0" marL="457200" rtl="0" algn="l">
              <a:lnSpc>
                <a:spcPct val="100000"/>
              </a:lnSpc>
              <a:spcBef>
                <a:spcPts val="0"/>
              </a:spcBef>
              <a:spcAft>
                <a:spcPts val="0"/>
              </a:spcAft>
              <a:buClr>
                <a:srgbClr val="000000"/>
              </a:buClr>
              <a:buSzPts val="2400"/>
              <a:buFont typeface="Times New Roman"/>
              <a:buAutoNum type="arabicPeriod"/>
            </a:pPr>
            <a:r>
              <a:rPr lang="en" sz="2400">
                <a:solidFill>
                  <a:srgbClr val="000000"/>
                </a:solidFill>
                <a:latin typeface="Times New Roman"/>
                <a:ea typeface="Times New Roman"/>
                <a:cs typeface="Times New Roman"/>
                <a:sym typeface="Times New Roman"/>
              </a:rPr>
              <a:t>Observations are independent </a:t>
            </a:r>
            <a:endParaRPr sz="24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2400">
              <a:solidFill>
                <a:srgbClr val="000000"/>
              </a:solidFill>
              <a:latin typeface="Times New Roman"/>
              <a:ea typeface="Times New Roman"/>
              <a:cs typeface="Times New Roman"/>
              <a:sym typeface="Times New Roman"/>
            </a:endParaRPr>
          </a:p>
          <a:p>
            <a:pPr indent="-381000" lvl="0" marL="457200" rtl="0" algn="l">
              <a:lnSpc>
                <a:spcPct val="100000"/>
              </a:lnSpc>
              <a:spcBef>
                <a:spcPts val="0"/>
              </a:spcBef>
              <a:spcAft>
                <a:spcPts val="0"/>
              </a:spcAft>
              <a:buClr>
                <a:srgbClr val="000000"/>
              </a:buClr>
              <a:buSzPts val="2400"/>
              <a:buFont typeface="Times New Roman"/>
              <a:buAutoNum type="arabicPeriod"/>
            </a:pPr>
            <a:r>
              <a:rPr lang="en" sz="2400">
                <a:solidFill>
                  <a:srgbClr val="000000"/>
                </a:solidFill>
                <a:latin typeface="Times New Roman"/>
                <a:ea typeface="Times New Roman"/>
                <a:cs typeface="Times New Roman"/>
                <a:sym typeface="Times New Roman"/>
              </a:rPr>
              <a:t>Observed scores on the construct measure are normally distributed </a:t>
            </a:r>
            <a:endParaRPr sz="24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2400">
              <a:solidFill>
                <a:srgbClr val="000000"/>
              </a:solidFill>
              <a:latin typeface="Times New Roman"/>
              <a:ea typeface="Times New Roman"/>
              <a:cs typeface="Times New Roman"/>
              <a:sym typeface="Times New Roman"/>
            </a:endParaRPr>
          </a:p>
          <a:p>
            <a:pPr indent="-381000" lvl="0" marL="457200" rtl="0" algn="l">
              <a:lnSpc>
                <a:spcPct val="100000"/>
              </a:lnSpc>
              <a:spcBef>
                <a:spcPts val="0"/>
              </a:spcBef>
              <a:spcAft>
                <a:spcPts val="0"/>
              </a:spcAft>
              <a:buClr>
                <a:srgbClr val="000000"/>
              </a:buClr>
              <a:buSzPts val="2400"/>
              <a:buFont typeface="Times New Roman"/>
              <a:buAutoNum type="arabicPeriod"/>
            </a:pPr>
            <a:r>
              <a:rPr lang="en" sz="2400">
                <a:solidFill>
                  <a:srgbClr val="000000"/>
                </a:solidFill>
                <a:latin typeface="Times New Roman"/>
                <a:ea typeface="Times New Roman"/>
                <a:cs typeface="Times New Roman"/>
                <a:sym typeface="Times New Roman"/>
              </a:rPr>
              <a:t>Variances in two groups are the same</a:t>
            </a:r>
            <a:endParaRPr sz="2400">
              <a:solidFill>
                <a:srgbClr val="000000"/>
              </a:solidFill>
              <a:latin typeface="Times New Roman"/>
              <a:ea typeface="Times New Roman"/>
              <a:cs typeface="Times New Roman"/>
              <a:sym typeface="Times New Roman"/>
            </a:endParaRPr>
          </a:p>
        </p:txBody>
      </p:sp>
      <p:sp>
        <p:nvSpPr>
          <p:cNvPr id="686" name="Google Shape;686;p126"/>
          <p:cNvSpPr txBox="1"/>
          <p:nvPr>
            <p:ph idx="2" type="body"/>
          </p:nvPr>
        </p:nvSpPr>
        <p:spPr>
          <a:xfrm>
            <a:off x="4832400" y="91575"/>
            <a:ext cx="3999900" cy="5052000"/>
          </a:xfrm>
          <a:prstGeom prst="rect">
            <a:avLst/>
          </a:prstGeom>
          <a:solidFill>
            <a:srgbClr val="A4C2F4"/>
          </a:solidFill>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000000"/>
                </a:solidFill>
                <a:latin typeface="Times New Roman"/>
                <a:ea typeface="Times New Roman"/>
                <a:cs typeface="Times New Roman"/>
                <a:sym typeface="Times New Roman"/>
              </a:rPr>
              <a:t>Assumptions for mean differences between two DEPENDENT GROUPS</a:t>
            </a:r>
            <a:endParaRPr b="1" sz="28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381000" lvl="0" marL="457200" rtl="0" algn="l">
              <a:lnSpc>
                <a:spcPct val="100000"/>
              </a:lnSpc>
              <a:spcBef>
                <a:spcPts val="0"/>
              </a:spcBef>
              <a:spcAft>
                <a:spcPts val="0"/>
              </a:spcAft>
              <a:buClr>
                <a:srgbClr val="000000"/>
              </a:buClr>
              <a:buSzPts val="2400"/>
              <a:buFont typeface="Times New Roman"/>
              <a:buAutoNum type="arabicPeriod"/>
            </a:pPr>
            <a:r>
              <a:rPr lang="en" sz="2400">
                <a:solidFill>
                  <a:srgbClr val="000000"/>
                </a:solidFill>
                <a:latin typeface="Times New Roman"/>
                <a:ea typeface="Times New Roman"/>
                <a:cs typeface="Times New Roman"/>
                <a:sym typeface="Times New Roman"/>
              </a:rPr>
              <a:t>Observations are independent </a:t>
            </a:r>
            <a:endParaRPr sz="24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2400">
              <a:solidFill>
                <a:srgbClr val="000000"/>
              </a:solidFill>
              <a:latin typeface="Times New Roman"/>
              <a:ea typeface="Times New Roman"/>
              <a:cs typeface="Times New Roman"/>
              <a:sym typeface="Times New Roman"/>
            </a:endParaRPr>
          </a:p>
          <a:p>
            <a:pPr indent="-381000" lvl="0" marL="457200" rtl="0" algn="l">
              <a:lnSpc>
                <a:spcPct val="100000"/>
              </a:lnSpc>
              <a:spcBef>
                <a:spcPts val="0"/>
              </a:spcBef>
              <a:spcAft>
                <a:spcPts val="0"/>
              </a:spcAft>
              <a:buClr>
                <a:srgbClr val="000000"/>
              </a:buClr>
              <a:buSzPts val="2400"/>
              <a:buFont typeface="Times New Roman"/>
              <a:buAutoNum type="arabicPeriod"/>
            </a:pPr>
            <a:r>
              <a:rPr lang="en" sz="2400">
                <a:solidFill>
                  <a:srgbClr val="000000"/>
                </a:solidFill>
                <a:latin typeface="Times New Roman"/>
                <a:ea typeface="Times New Roman"/>
                <a:cs typeface="Times New Roman"/>
                <a:sym typeface="Times New Roman"/>
              </a:rPr>
              <a:t>Observed scores on the construct measure are normally distributed </a:t>
            </a:r>
            <a:endParaRPr sz="24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Homogeneity of variance assumption is not relevant because the analysis is undertaken on the different scores </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127"/>
          <p:cNvSpPr txBox="1"/>
          <p:nvPr>
            <p:ph idx="1" type="body"/>
          </p:nvPr>
        </p:nvSpPr>
        <p:spPr>
          <a:xfrm>
            <a:off x="166550" y="-152400"/>
            <a:ext cx="8710800" cy="5215800"/>
          </a:xfrm>
          <a:prstGeom prst="rect">
            <a:avLst/>
          </a:prstGeom>
          <a:noFill/>
          <a:ln>
            <a:noFill/>
          </a:ln>
        </p:spPr>
        <p:txBody>
          <a:bodyPr anchorCtr="0" anchor="t" bIns="91425" lIns="91425" spcFirstLastPara="1" rIns="91425" wrap="square" tIns="91425">
            <a:noAutofit/>
          </a:bodyPr>
          <a:lstStyle/>
          <a:p>
            <a:pPr indent="0" lvl="0" marL="0" rtl="0" algn="l">
              <a:lnSpc>
                <a:spcPct val="98181"/>
              </a:lnSpc>
              <a:spcBef>
                <a:spcPts val="1000"/>
              </a:spcBef>
              <a:spcAft>
                <a:spcPts val="0"/>
              </a:spcAft>
              <a:buNone/>
            </a:pPr>
            <a:r>
              <a:rPr lang="en" sz="2600">
                <a:solidFill>
                  <a:srgbClr val="FFFFFF"/>
                </a:solidFill>
                <a:latin typeface="Times New Roman"/>
                <a:ea typeface="Times New Roman"/>
                <a:cs typeface="Times New Roman"/>
                <a:sym typeface="Times New Roman"/>
              </a:rPr>
              <a:t>An </a:t>
            </a:r>
            <a:r>
              <a:rPr i="1" lang="en" sz="2600">
                <a:solidFill>
                  <a:srgbClr val="FFFFFF"/>
                </a:solidFill>
                <a:latin typeface="Times New Roman"/>
                <a:ea typeface="Times New Roman"/>
                <a:cs typeface="Times New Roman"/>
                <a:sym typeface="Times New Roman"/>
              </a:rPr>
              <a:t>independent samples t-test </a:t>
            </a:r>
            <a:r>
              <a:rPr lang="en" sz="2600">
                <a:solidFill>
                  <a:srgbClr val="FFFFFF"/>
                </a:solidFill>
                <a:latin typeface="Times New Roman"/>
                <a:ea typeface="Times New Roman"/>
                <a:cs typeface="Times New Roman"/>
                <a:sym typeface="Times New Roman"/>
              </a:rPr>
              <a:t>(n=250) was conducted, and result for homogeneity of variances was assessed. Is this result meaningful?</a:t>
            </a:r>
            <a:endParaRPr sz="2600">
              <a:solidFill>
                <a:srgbClr val="FFFFFF"/>
              </a:solidFill>
              <a:latin typeface="Times New Roman"/>
              <a:ea typeface="Times New Roman"/>
              <a:cs typeface="Times New Roman"/>
              <a:sym typeface="Times New Roman"/>
            </a:endParaRPr>
          </a:p>
          <a:p>
            <a:pPr indent="0" lvl="0" marL="0" rtl="0" algn="l">
              <a:lnSpc>
                <a:spcPct val="98181"/>
              </a:lnSpc>
              <a:spcBef>
                <a:spcPts val="1000"/>
              </a:spcBef>
              <a:spcAft>
                <a:spcPts val="0"/>
              </a:spcAft>
              <a:buNone/>
            </a:pPr>
            <a:r>
              <a:t/>
            </a:r>
            <a:endParaRPr sz="2600">
              <a:solidFill>
                <a:srgbClr val="FFFFFF"/>
              </a:solidFill>
              <a:latin typeface="Times New Roman"/>
              <a:ea typeface="Times New Roman"/>
              <a:cs typeface="Times New Roman"/>
              <a:sym typeface="Times New Roman"/>
            </a:endParaRPr>
          </a:p>
          <a:p>
            <a:pPr indent="0" lvl="0" marL="0" rtl="0" algn="l">
              <a:lnSpc>
                <a:spcPct val="98181"/>
              </a:lnSpc>
              <a:spcBef>
                <a:spcPts val="1000"/>
              </a:spcBef>
              <a:spcAft>
                <a:spcPts val="0"/>
              </a:spcAft>
              <a:buNone/>
            </a:pPr>
            <a:r>
              <a:t/>
            </a:r>
            <a:endParaRPr sz="2600">
              <a:solidFill>
                <a:srgbClr val="FFFFFF"/>
              </a:solidFill>
              <a:latin typeface="Times New Roman"/>
              <a:ea typeface="Times New Roman"/>
              <a:cs typeface="Times New Roman"/>
              <a:sym typeface="Times New Roman"/>
            </a:endParaRPr>
          </a:p>
          <a:p>
            <a:pPr indent="0" lvl="0" marL="0" rtl="0" algn="l">
              <a:lnSpc>
                <a:spcPct val="98181"/>
              </a:lnSpc>
              <a:spcBef>
                <a:spcPts val="1000"/>
              </a:spcBef>
              <a:spcAft>
                <a:spcPts val="0"/>
              </a:spcAft>
              <a:buNone/>
            </a:pPr>
            <a:r>
              <a:t/>
            </a:r>
            <a:endParaRPr sz="2600">
              <a:solidFill>
                <a:srgbClr val="FFFFFF"/>
              </a:solidFill>
              <a:latin typeface="Times New Roman"/>
              <a:ea typeface="Times New Roman"/>
              <a:cs typeface="Times New Roman"/>
              <a:sym typeface="Times New Roman"/>
            </a:endParaRPr>
          </a:p>
          <a:p>
            <a:pPr indent="-393700" lvl="0" marL="457200" rtl="0" algn="l">
              <a:lnSpc>
                <a:spcPct val="98181"/>
              </a:lnSpc>
              <a:spcBef>
                <a:spcPts val="1000"/>
              </a:spcBef>
              <a:spcAft>
                <a:spcPts val="0"/>
              </a:spcAft>
              <a:buClr>
                <a:srgbClr val="FFFFFF"/>
              </a:buClr>
              <a:buSzPts val="2600"/>
              <a:buFont typeface="Times New Roman"/>
              <a:buAutoNum type="alphaUcPeriod"/>
            </a:pPr>
            <a:r>
              <a:rPr lang="en" sz="2600">
                <a:solidFill>
                  <a:srgbClr val="FFFFFF"/>
                </a:solidFill>
                <a:latin typeface="Times New Roman"/>
                <a:ea typeface="Times New Roman"/>
                <a:cs typeface="Times New Roman"/>
                <a:sym typeface="Times New Roman"/>
              </a:rPr>
              <a:t>Yes. p-value is large (p&gt; .05), so we fail to reject the null </a:t>
            </a:r>
            <a:endParaRPr sz="2600">
              <a:solidFill>
                <a:srgbClr val="FFFFFF"/>
              </a:solidFill>
              <a:latin typeface="Times New Roman"/>
              <a:ea typeface="Times New Roman"/>
              <a:cs typeface="Times New Roman"/>
              <a:sym typeface="Times New Roman"/>
            </a:endParaRPr>
          </a:p>
          <a:p>
            <a:pPr indent="0" lvl="0" marL="0" rtl="0" algn="l">
              <a:lnSpc>
                <a:spcPct val="98181"/>
              </a:lnSpc>
              <a:spcBef>
                <a:spcPts val="1000"/>
              </a:spcBef>
              <a:spcAft>
                <a:spcPts val="0"/>
              </a:spcAft>
              <a:buNone/>
            </a:pPr>
            <a:r>
              <a:rPr lang="en" sz="2600">
                <a:solidFill>
                  <a:srgbClr val="FFFFFF"/>
                </a:solidFill>
                <a:latin typeface="Times New Roman"/>
                <a:ea typeface="Times New Roman"/>
                <a:cs typeface="Times New Roman"/>
                <a:sym typeface="Times New Roman"/>
              </a:rPr>
              <a:t>B. Yes, p-value is small (p&lt; .05), so we fail to reject the null</a:t>
            </a:r>
            <a:endParaRPr sz="2600">
              <a:solidFill>
                <a:srgbClr val="FFFFFF"/>
              </a:solidFill>
              <a:latin typeface="Times New Roman"/>
              <a:ea typeface="Times New Roman"/>
              <a:cs typeface="Times New Roman"/>
              <a:sym typeface="Times New Roman"/>
            </a:endParaRPr>
          </a:p>
          <a:p>
            <a:pPr indent="0" lvl="0" marL="0" rtl="0" algn="l">
              <a:lnSpc>
                <a:spcPct val="98181"/>
              </a:lnSpc>
              <a:spcBef>
                <a:spcPts val="1000"/>
              </a:spcBef>
              <a:spcAft>
                <a:spcPts val="0"/>
              </a:spcAft>
              <a:buNone/>
            </a:pPr>
            <a:r>
              <a:rPr lang="en" sz="2600">
                <a:solidFill>
                  <a:srgbClr val="FFFFFF"/>
                </a:solidFill>
                <a:latin typeface="Times New Roman"/>
                <a:ea typeface="Times New Roman"/>
                <a:cs typeface="Times New Roman"/>
                <a:sym typeface="Times New Roman"/>
              </a:rPr>
              <a:t>C. Yes, p-value is large (p&gt; .05), so we reject the null </a:t>
            </a:r>
            <a:endParaRPr sz="2600">
              <a:solidFill>
                <a:srgbClr val="FFFFFF"/>
              </a:solidFill>
              <a:latin typeface="Times New Roman"/>
              <a:ea typeface="Times New Roman"/>
              <a:cs typeface="Times New Roman"/>
              <a:sym typeface="Times New Roman"/>
            </a:endParaRPr>
          </a:p>
          <a:p>
            <a:pPr indent="0" lvl="0" marL="0" rtl="0" algn="l">
              <a:lnSpc>
                <a:spcPct val="98181"/>
              </a:lnSpc>
              <a:spcBef>
                <a:spcPts val="1000"/>
              </a:spcBef>
              <a:spcAft>
                <a:spcPts val="0"/>
              </a:spcAft>
              <a:buNone/>
            </a:pPr>
            <a:r>
              <a:rPr lang="en" sz="2600">
                <a:solidFill>
                  <a:srgbClr val="FFFFFF"/>
                </a:solidFill>
                <a:latin typeface="Times New Roman"/>
                <a:ea typeface="Times New Roman"/>
                <a:cs typeface="Times New Roman"/>
                <a:sym typeface="Times New Roman"/>
              </a:rPr>
              <a:t>D. No, there is not enough information </a:t>
            </a:r>
            <a:endParaRPr sz="2600">
              <a:solidFill>
                <a:srgbClr val="FFFFFF"/>
              </a:solidFill>
              <a:latin typeface="Times New Roman"/>
              <a:ea typeface="Times New Roman"/>
              <a:cs typeface="Times New Roman"/>
              <a:sym typeface="Times New Roman"/>
            </a:endParaRPr>
          </a:p>
          <a:p>
            <a:pPr indent="0" lvl="0" marL="0" rtl="0" algn="l">
              <a:lnSpc>
                <a:spcPct val="98181"/>
              </a:lnSpc>
              <a:spcBef>
                <a:spcPts val="1000"/>
              </a:spcBef>
              <a:spcAft>
                <a:spcPts val="0"/>
              </a:spcAft>
              <a:buNone/>
            </a:pPr>
            <a:r>
              <a:t/>
            </a:r>
            <a:endParaRPr sz="2600">
              <a:solidFill>
                <a:srgbClr val="FFFFFF"/>
              </a:solidFill>
              <a:latin typeface="Times New Roman"/>
              <a:ea typeface="Times New Roman"/>
              <a:cs typeface="Times New Roman"/>
              <a:sym typeface="Times New Roman"/>
            </a:endParaRPr>
          </a:p>
          <a:p>
            <a:pPr indent="0" lvl="0" marL="0" rtl="0" algn="l">
              <a:lnSpc>
                <a:spcPct val="98181"/>
              </a:lnSpc>
              <a:spcBef>
                <a:spcPts val="1000"/>
              </a:spcBef>
              <a:spcAft>
                <a:spcPts val="0"/>
              </a:spcAft>
              <a:buNone/>
            </a:pPr>
            <a:r>
              <a:t/>
            </a:r>
            <a:endParaRPr sz="2600">
              <a:solidFill>
                <a:srgbClr val="FFFFFF"/>
              </a:solidFill>
              <a:latin typeface="Times New Roman"/>
              <a:ea typeface="Times New Roman"/>
              <a:cs typeface="Times New Roman"/>
              <a:sym typeface="Times New Roman"/>
            </a:endParaRPr>
          </a:p>
          <a:p>
            <a:pPr indent="0" lvl="0" marL="0" rtl="0" algn="l">
              <a:spcBef>
                <a:spcPts val="0"/>
              </a:spcBef>
              <a:spcAft>
                <a:spcPts val="1600"/>
              </a:spcAft>
              <a:buNone/>
            </a:pPr>
            <a:r>
              <a:t/>
            </a:r>
            <a:endParaRPr sz="2400">
              <a:solidFill>
                <a:srgbClr val="FFFFFF"/>
              </a:solidFill>
              <a:latin typeface="Times New Roman"/>
              <a:ea typeface="Times New Roman"/>
              <a:cs typeface="Times New Roman"/>
              <a:sym typeface="Times New Roman"/>
            </a:endParaRPr>
          </a:p>
        </p:txBody>
      </p:sp>
      <p:pic>
        <p:nvPicPr>
          <p:cNvPr id="692" name="Google Shape;692;p127"/>
          <p:cNvPicPr preferRelativeResize="0"/>
          <p:nvPr/>
        </p:nvPicPr>
        <p:blipFill rotWithShape="1">
          <a:blip r:embed="rId3">
            <a:alphaModFix/>
          </a:blip>
          <a:srcRect b="0" l="0" r="0" t="32436"/>
          <a:stretch/>
        </p:blipFill>
        <p:spPr>
          <a:xfrm>
            <a:off x="328050" y="1349123"/>
            <a:ext cx="8236201" cy="14760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128"/>
          <p:cNvSpPr txBox="1"/>
          <p:nvPr>
            <p:ph idx="1" type="body"/>
          </p:nvPr>
        </p:nvSpPr>
        <p:spPr>
          <a:xfrm>
            <a:off x="166550" y="-152400"/>
            <a:ext cx="8710800" cy="5215800"/>
          </a:xfrm>
          <a:prstGeom prst="rect">
            <a:avLst/>
          </a:prstGeom>
          <a:noFill/>
          <a:ln>
            <a:noFill/>
          </a:ln>
        </p:spPr>
        <p:txBody>
          <a:bodyPr anchorCtr="0" anchor="t" bIns="91425" lIns="91425" spcFirstLastPara="1" rIns="91425" wrap="square" tIns="91425">
            <a:noAutofit/>
          </a:bodyPr>
          <a:lstStyle/>
          <a:p>
            <a:pPr indent="0" lvl="0" marL="0" rtl="0" algn="l">
              <a:lnSpc>
                <a:spcPct val="98181"/>
              </a:lnSpc>
              <a:spcBef>
                <a:spcPts val="1000"/>
              </a:spcBef>
              <a:spcAft>
                <a:spcPts val="0"/>
              </a:spcAft>
              <a:buNone/>
            </a:pPr>
            <a:r>
              <a:rPr lang="en" sz="2600">
                <a:solidFill>
                  <a:srgbClr val="FFFFFF"/>
                </a:solidFill>
                <a:latin typeface="Times New Roman"/>
                <a:ea typeface="Times New Roman"/>
                <a:cs typeface="Times New Roman"/>
                <a:sym typeface="Times New Roman"/>
              </a:rPr>
              <a:t>An </a:t>
            </a:r>
            <a:r>
              <a:rPr i="1" lang="en" sz="2600">
                <a:solidFill>
                  <a:srgbClr val="FFFFFF"/>
                </a:solidFill>
                <a:latin typeface="Times New Roman"/>
                <a:ea typeface="Times New Roman"/>
                <a:cs typeface="Times New Roman"/>
                <a:sym typeface="Times New Roman"/>
              </a:rPr>
              <a:t>independent samples t-test </a:t>
            </a:r>
            <a:r>
              <a:rPr lang="en" sz="2600">
                <a:solidFill>
                  <a:srgbClr val="FFFFFF"/>
                </a:solidFill>
                <a:latin typeface="Times New Roman"/>
                <a:ea typeface="Times New Roman"/>
                <a:cs typeface="Times New Roman"/>
                <a:sym typeface="Times New Roman"/>
              </a:rPr>
              <a:t>(n=250) was conducted, and result for homogeneity of variances was assessed. Is this result meaningful?</a:t>
            </a:r>
            <a:endParaRPr sz="2600">
              <a:solidFill>
                <a:srgbClr val="FFFFFF"/>
              </a:solidFill>
              <a:latin typeface="Times New Roman"/>
              <a:ea typeface="Times New Roman"/>
              <a:cs typeface="Times New Roman"/>
              <a:sym typeface="Times New Roman"/>
            </a:endParaRPr>
          </a:p>
          <a:p>
            <a:pPr indent="0" lvl="0" marL="0" rtl="0" algn="l">
              <a:lnSpc>
                <a:spcPct val="98181"/>
              </a:lnSpc>
              <a:spcBef>
                <a:spcPts val="1000"/>
              </a:spcBef>
              <a:spcAft>
                <a:spcPts val="0"/>
              </a:spcAft>
              <a:buNone/>
            </a:pPr>
            <a:r>
              <a:t/>
            </a:r>
            <a:endParaRPr sz="2600">
              <a:solidFill>
                <a:srgbClr val="FFFFFF"/>
              </a:solidFill>
              <a:latin typeface="Times New Roman"/>
              <a:ea typeface="Times New Roman"/>
              <a:cs typeface="Times New Roman"/>
              <a:sym typeface="Times New Roman"/>
            </a:endParaRPr>
          </a:p>
          <a:p>
            <a:pPr indent="0" lvl="0" marL="0" rtl="0" algn="l">
              <a:lnSpc>
                <a:spcPct val="98181"/>
              </a:lnSpc>
              <a:spcBef>
                <a:spcPts val="1000"/>
              </a:spcBef>
              <a:spcAft>
                <a:spcPts val="0"/>
              </a:spcAft>
              <a:buNone/>
            </a:pPr>
            <a:r>
              <a:t/>
            </a:r>
            <a:endParaRPr sz="2600">
              <a:solidFill>
                <a:srgbClr val="FFFFFF"/>
              </a:solidFill>
              <a:latin typeface="Times New Roman"/>
              <a:ea typeface="Times New Roman"/>
              <a:cs typeface="Times New Roman"/>
              <a:sym typeface="Times New Roman"/>
            </a:endParaRPr>
          </a:p>
          <a:p>
            <a:pPr indent="0" lvl="0" marL="0" rtl="0" algn="l">
              <a:lnSpc>
                <a:spcPct val="98181"/>
              </a:lnSpc>
              <a:spcBef>
                <a:spcPts val="1000"/>
              </a:spcBef>
              <a:spcAft>
                <a:spcPts val="0"/>
              </a:spcAft>
              <a:buNone/>
            </a:pPr>
            <a:r>
              <a:t/>
            </a:r>
            <a:endParaRPr sz="2600">
              <a:solidFill>
                <a:srgbClr val="FFFFFF"/>
              </a:solidFill>
              <a:latin typeface="Times New Roman"/>
              <a:ea typeface="Times New Roman"/>
              <a:cs typeface="Times New Roman"/>
              <a:sym typeface="Times New Roman"/>
            </a:endParaRPr>
          </a:p>
          <a:p>
            <a:pPr indent="-393700" lvl="0" marL="457200" rtl="0" algn="l">
              <a:lnSpc>
                <a:spcPct val="98181"/>
              </a:lnSpc>
              <a:spcBef>
                <a:spcPts val="1000"/>
              </a:spcBef>
              <a:spcAft>
                <a:spcPts val="0"/>
              </a:spcAft>
              <a:buClr>
                <a:srgbClr val="BF9000"/>
              </a:buClr>
              <a:buSzPts val="2600"/>
              <a:buFont typeface="Times New Roman"/>
              <a:buAutoNum type="alphaUcPeriod"/>
            </a:pPr>
            <a:r>
              <a:rPr lang="en" sz="2600">
                <a:solidFill>
                  <a:srgbClr val="BF9000"/>
                </a:solidFill>
                <a:latin typeface="Times New Roman"/>
                <a:ea typeface="Times New Roman"/>
                <a:cs typeface="Times New Roman"/>
                <a:sym typeface="Times New Roman"/>
              </a:rPr>
              <a:t>Yes. p-value is large (p&gt; .05), so we fail to reject the null </a:t>
            </a:r>
            <a:endParaRPr sz="2600">
              <a:solidFill>
                <a:srgbClr val="BF9000"/>
              </a:solidFill>
              <a:latin typeface="Times New Roman"/>
              <a:ea typeface="Times New Roman"/>
              <a:cs typeface="Times New Roman"/>
              <a:sym typeface="Times New Roman"/>
            </a:endParaRPr>
          </a:p>
          <a:p>
            <a:pPr indent="0" lvl="0" marL="0" rtl="0" algn="l">
              <a:lnSpc>
                <a:spcPct val="98181"/>
              </a:lnSpc>
              <a:spcBef>
                <a:spcPts val="1000"/>
              </a:spcBef>
              <a:spcAft>
                <a:spcPts val="0"/>
              </a:spcAft>
              <a:buNone/>
            </a:pPr>
            <a:r>
              <a:rPr lang="en" sz="2600">
                <a:solidFill>
                  <a:srgbClr val="FFFFFF"/>
                </a:solidFill>
                <a:latin typeface="Times New Roman"/>
                <a:ea typeface="Times New Roman"/>
                <a:cs typeface="Times New Roman"/>
                <a:sym typeface="Times New Roman"/>
              </a:rPr>
              <a:t>B. Yes, p-value is small (p&lt; .05), so we fail to reject the null</a:t>
            </a:r>
            <a:endParaRPr sz="2600">
              <a:solidFill>
                <a:srgbClr val="FFFFFF"/>
              </a:solidFill>
              <a:latin typeface="Times New Roman"/>
              <a:ea typeface="Times New Roman"/>
              <a:cs typeface="Times New Roman"/>
              <a:sym typeface="Times New Roman"/>
            </a:endParaRPr>
          </a:p>
          <a:p>
            <a:pPr indent="0" lvl="0" marL="0" rtl="0" algn="l">
              <a:lnSpc>
                <a:spcPct val="98181"/>
              </a:lnSpc>
              <a:spcBef>
                <a:spcPts val="1000"/>
              </a:spcBef>
              <a:spcAft>
                <a:spcPts val="0"/>
              </a:spcAft>
              <a:buNone/>
            </a:pPr>
            <a:r>
              <a:rPr lang="en" sz="2600">
                <a:solidFill>
                  <a:srgbClr val="FFFFFF"/>
                </a:solidFill>
                <a:latin typeface="Times New Roman"/>
                <a:ea typeface="Times New Roman"/>
                <a:cs typeface="Times New Roman"/>
                <a:sym typeface="Times New Roman"/>
              </a:rPr>
              <a:t>C. Yes, p-value is large (p&gt; .05), so we reject the null </a:t>
            </a:r>
            <a:endParaRPr sz="2600">
              <a:solidFill>
                <a:srgbClr val="FFFFFF"/>
              </a:solidFill>
              <a:latin typeface="Times New Roman"/>
              <a:ea typeface="Times New Roman"/>
              <a:cs typeface="Times New Roman"/>
              <a:sym typeface="Times New Roman"/>
            </a:endParaRPr>
          </a:p>
          <a:p>
            <a:pPr indent="0" lvl="0" marL="0" rtl="0" algn="l">
              <a:lnSpc>
                <a:spcPct val="98181"/>
              </a:lnSpc>
              <a:spcBef>
                <a:spcPts val="1000"/>
              </a:spcBef>
              <a:spcAft>
                <a:spcPts val="0"/>
              </a:spcAft>
              <a:buNone/>
            </a:pPr>
            <a:r>
              <a:rPr lang="en" sz="2600">
                <a:solidFill>
                  <a:srgbClr val="FFFFFF"/>
                </a:solidFill>
                <a:latin typeface="Times New Roman"/>
                <a:ea typeface="Times New Roman"/>
                <a:cs typeface="Times New Roman"/>
                <a:sym typeface="Times New Roman"/>
              </a:rPr>
              <a:t>D. No, there is not enough information </a:t>
            </a:r>
            <a:endParaRPr sz="2600">
              <a:solidFill>
                <a:srgbClr val="FFFFFF"/>
              </a:solidFill>
              <a:latin typeface="Times New Roman"/>
              <a:ea typeface="Times New Roman"/>
              <a:cs typeface="Times New Roman"/>
              <a:sym typeface="Times New Roman"/>
            </a:endParaRPr>
          </a:p>
          <a:p>
            <a:pPr indent="0" lvl="0" marL="0" rtl="0" algn="l">
              <a:lnSpc>
                <a:spcPct val="98181"/>
              </a:lnSpc>
              <a:spcBef>
                <a:spcPts val="1000"/>
              </a:spcBef>
              <a:spcAft>
                <a:spcPts val="0"/>
              </a:spcAft>
              <a:buNone/>
            </a:pPr>
            <a:r>
              <a:t/>
            </a:r>
            <a:endParaRPr sz="2600">
              <a:solidFill>
                <a:srgbClr val="FFFFFF"/>
              </a:solidFill>
              <a:latin typeface="Times New Roman"/>
              <a:ea typeface="Times New Roman"/>
              <a:cs typeface="Times New Roman"/>
              <a:sym typeface="Times New Roman"/>
            </a:endParaRPr>
          </a:p>
          <a:p>
            <a:pPr indent="0" lvl="0" marL="0" rtl="0" algn="l">
              <a:lnSpc>
                <a:spcPct val="98181"/>
              </a:lnSpc>
              <a:spcBef>
                <a:spcPts val="1000"/>
              </a:spcBef>
              <a:spcAft>
                <a:spcPts val="0"/>
              </a:spcAft>
              <a:buNone/>
            </a:pPr>
            <a:r>
              <a:t/>
            </a:r>
            <a:endParaRPr sz="2600">
              <a:solidFill>
                <a:srgbClr val="FFFFFF"/>
              </a:solidFill>
              <a:latin typeface="Times New Roman"/>
              <a:ea typeface="Times New Roman"/>
              <a:cs typeface="Times New Roman"/>
              <a:sym typeface="Times New Roman"/>
            </a:endParaRPr>
          </a:p>
          <a:p>
            <a:pPr indent="0" lvl="0" marL="0" rtl="0" algn="l">
              <a:spcBef>
                <a:spcPts val="0"/>
              </a:spcBef>
              <a:spcAft>
                <a:spcPts val="1600"/>
              </a:spcAft>
              <a:buNone/>
            </a:pPr>
            <a:r>
              <a:t/>
            </a:r>
            <a:endParaRPr sz="2400">
              <a:solidFill>
                <a:srgbClr val="FFFFFF"/>
              </a:solidFill>
              <a:latin typeface="Times New Roman"/>
              <a:ea typeface="Times New Roman"/>
              <a:cs typeface="Times New Roman"/>
              <a:sym typeface="Times New Roman"/>
            </a:endParaRPr>
          </a:p>
        </p:txBody>
      </p:sp>
      <p:pic>
        <p:nvPicPr>
          <p:cNvPr id="698" name="Google Shape;698;p128"/>
          <p:cNvPicPr preferRelativeResize="0"/>
          <p:nvPr/>
        </p:nvPicPr>
        <p:blipFill rotWithShape="1">
          <a:blip r:embed="rId3">
            <a:alphaModFix/>
          </a:blip>
          <a:srcRect b="0" l="0" r="0" t="32436"/>
          <a:stretch/>
        </p:blipFill>
        <p:spPr>
          <a:xfrm>
            <a:off x="328050" y="1349123"/>
            <a:ext cx="8236201" cy="1476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5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Basics of R: Variable types</a:t>
            </a:r>
            <a:endParaRPr/>
          </a:p>
        </p:txBody>
      </p:sp>
      <p:sp>
        <p:nvSpPr>
          <p:cNvPr id="279" name="Google Shape;279;p5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lphaLcParenR"/>
            </a:pPr>
            <a:r>
              <a:rPr lang="en"/>
              <a:t>Numeric = R considers numeric variables numbers.</a:t>
            </a:r>
            <a:endParaRPr/>
          </a:p>
          <a:p>
            <a:pPr indent="-342900" lvl="0" marL="457200" rtl="0" algn="l">
              <a:spcBef>
                <a:spcPts val="0"/>
              </a:spcBef>
              <a:spcAft>
                <a:spcPts val="0"/>
              </a:spcAft>
              <a:buSzPts val="1800"/>
              <a:buAutoNum type="alphaLcParenR"/>
            </a:pPr>
            <a:r>
              <a:rPr lang="en"/>
              <a:t>Characters = Also called ‘strings’, can contain letters or numbers.</a:t>
            </a:r>
            <a:endParaRPr/>
          </a:p>
          <a:p>
            <a:pPr indent="-342900" lvl="0" marL="457200" rtl="0" algn="l">
              <a:spcBef>
                <a:spcPts val="0"/>
              </a:spcBef>
              <a:spcAft>
                <a:spcPts val="0"/>
              </a:spcAft>
              <a:buSzPts val="1800"/>
              <a:buAutoNum type="alphaLcParenR"/>
            </a:pPr>
            <a:r>
              <a:rPr lang="en"/>
              <a:t>Logical = True/False, lot more powerful than you think.</a:t>
            </a:r>
            <a:endParaRPr/>
          </a:p>
          <a:p>
            <a:pPr indent="0" lvl="0" marL="0" rtl="0" algn="l">
              <a:spcBef>
                <a:spcPts val="1600"/>
              </a:spcBef>
              <a:spcAft>
                <a:spcPts val="0"/>
              </a:spcAft>
              <a:buNone/>
            </a:pPr>
            <a:r>
              <a:rPr lang="en"/>
              <a:t>Any variable with one or more values is called an (atomic) vector.</a:t>
            </a:r>
            <a:endParaRPr/>
          </a:p>
          <a:p>
            <a:pPr indent="0" lvl="0" marL="0" rtl="0" algn="l">
              <a:spcBef>
                <a:spcPts val="1600"/>
              </a:spcBef>
              <a:spcAft>
                <a:spcPts val="1600"/>
              </a:spcAft>
              <a:buNone/>
            </a:pPr>
            <a:r>
              <a:rPr lang="en"/>
              <a:t>The values in a vector is called an element.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129"/>
          <p:cNvSpPr txBox="1"/>
          <p:nvPr>
            <p:ph idx="1" type="body"/>
          </p:nvPr>
        </p:nvSpPr>
        <p:spPr>
          <a:xfrm>
            <a:off x="361350" y="323275"/>
            <a:ext cx="8236200" cy="4530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solidFill>
                  <a:srgbClr val="FFFFFF"/>
                </a:solidFill>
                <a:latin typeface="Times New Roman"/>
                <a:ea typeface="Times New Roman"/>
                <a:cs typeface="Times New Roman"/>
                <a:sym typeface="Times New Roman"/>
              </a:rPr>
              <a:t>A dummy variable is used as an independent variable in a regression model when </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the variable involved is numerical</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the variable involved is categorical </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when two independent variables interact</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none of the above </a:t>
            </a:r>
            <a:endParaRPr sz="3000">
              <a:solidFill>
                <a:srgbClr val="FFFFFF"/>
              </a:solidFill>
              <a:latin typeface="Times New Roman"/>
              <a:ea typeface="Times New Roman"/>
              <a:cs typeface="Times New Roman"/>
              <a:sym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130"/>
          <p:cNvSpPr txBox="1"/>
          <p:nvPr>
            <p:ph idx="1" type="body"/>
          </p:nvPr>
        </p:nvSpPr>
        <p:spPr>
          <a:xfrm>
            <a:off x="361350" y="323275"/>
            <a:ext cx="8236200" cy="4530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3000">
                <a:solidFill>
                  <a:srgbClr val="FFFFFF"/>
                </a:solidFill>
                <a:latin typeface="Times New Roman"/>
                <a:ea typeface="Times New Roman"/>
                <a:cs typeface="Times New Roman"/>
                <a:sym typeface="Times New Roman"/>
              </a:rPr>
              <a:t>A dummy variable is used as an independent variable in a regression model when </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the variable involved is numerical</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BF9000"/>
              </a:buClr>
              <a:buSzPts val="3000"/>
              <a:buFont typeface="Times New Roman"/>
              <a:buAutoNum type="alphaLcPeriod"/>
            </a:pPr>
            <a:r>
              <a:rPr lang="en" sz="3000">
                <a:solidFill>
                  <a:srgbClr val="BF9000"/>
                </a:solidFill>
                <a:latin typeface="Times New Roman"/>
                <a:ea typeface="Times New Roman"/>
                <a:cs typeface="Times New Roman"/>
                <a:sym typeface="Times New Roman"/>
              </a:rPr>
              <a:t>the variable involved is categorical </a:t>
            </a:r>
            <a:endParaRPr sz="3000">
              <a:solidFill>
                <a:srgbClr val="BF9000"/>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when two independent variables interact</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none of the above </a:t>
            </a:r>
            <a:endParaRPr sz="3000">
              <a:solidFill>
                <a:srgbClr val="FFFFFF"/>
              </a:solidFill>
              <a:latin typeface="Times New Roman"/>
              <a:ea typeface="Times New Roman"/>
              <a:cs typeface="Times New Roman"/>
              <a:sym typeface="Times New Roman"/>
            </a:endParaRPr>
          </a:p>
          <a:p>
            <a:pPr indent="0" lvl="0" marL="457200" rtl="0" algn="l">
              <a:spcBef>
                <a:spcPts val="1600"/>
              </a:spcBef>
              <a:spcAft>
                <a:spcPts val="1600"/>
              </a:spcAft>
              <a:buNone/>
            </a:pPr>
            <a:r>
              <a:rPr lang="en" sz="2400">
                <a:solidFill>
                  <a:srgbClr val="BF9000"/>
                </a:solidFill>
                <a:latin typeface="Times New Roman"/>
                <a:ea typeface="Times New Roman"/>
                <a:cs typeface="Times New Roman"/>
                <a:sym typeface="Times New Roman"/>
              </a:rPr>
              <a:t>→ dummy variables are used to incorporate categorical variables into a meaningful set in a model </a:t>
            </a:r>
            <a:endParaRPr sz="2400">
              <a:solidFill>
                <a:srgbClr val="BF9000"/>
              </a:solidFill>
              <a:latin typeface="Times New Roman"/>
              <a:ea typeface="Times New Roman"/>
              <a:cs typeface="Times New Roman"/>
              <a:sym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131"/>
          <p:cNvSpPr txBox="1"/>
          <p:nvPr>
            <p:ph idx="1" type="body"/>
          </p:nvPr>
        </p:nvSpPr>
        <p:spPr>
          <a:xfrm>
            <a:off x="361350" y="323275"/>
            <a:ext cx="8236200" cy="45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Times New Roman"/>
                <a:ea typeface="Times New Roman"/>
                <a:cs typeface="Times New Roman"/>
                <a:sym typeface="Times New Roman"/>
              </a:rPr>
              <a:t>If a categorical independent variable contains two categories, then _________ dummy variable(s) will be needed to uniquely represent these categories</a:t>
            </a:r>
            <a:endParaRPr sz="3000">
              <a:solidFill>
                <a:srgbClr val="FFFFFF"/>
              </a:solidFill>
              <a:latin typeface="Times New Roman"/>
              <a:ea typeface="Times New Roman"/>
              <a:cs typeface="Times New Roman"/>
              <a:sym typeface="Times New Roman"/>
            </a:endParaRPr>
          </a:p>
          <a:p>
            <a:pPr indent="-419100" lvl="0" marL="457200" rtl="0" algn="l">
              <a:spcBef>
                <a:spcPts val="160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1</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2</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3</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4</a:t>
            </a:r>
            <a:endParaRPr sz="3000">
              <a:solidFill>
                <a:srgbClr val="FFFFFF"/>
              </a:solidFill>
              <a:latin typeface="Times New Roman"/>
              <a:ea typeface="Times New Roman"/>
              <a:cs typeface="Times New Roman"/>
              <a:sym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132"/>
          <p:cNvSpPr txBox="1"/>
          <p:nvPr>
            <p:ph idx="1" type="body"/>
          </p:nvPr>
        </p:nvSpPr>
        <p:spPr>
          <a:xfrm>
            <a:off x="361350" y="94675"/>
            <a:ext cx="8236200" cy="45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Times New Roman"/>
                <a:ea typeface="Times New Roman"/>
                <a:cs typeface="Times New Roman"/>
                <a:sym typeface="Times New Roman"/>
              </a:rPr>
              <a:t>If a categorical independent variable contains two categories, then _________ dummy variable(s) will be needed to uniquely represent these categories</a:t>
            </a:r>
            <a:endParaRPr sz="3000">
              <a:solidFill>
                <a:srgbClr val="FFFFFF"/>
              </a:solidFill>
              <a:latin typeface="Times New Roman"/>
              <a:ea typeface="Times New Roman"/>
              <a:cs typeface="Times New Roman"/>
              <a:sym typeface="Times New Roman"/>
            </a:endParaRPr>
          </a:p>
          <a:p>
            <a:pPr indent="-419100" lvl="0" marL="457200" rtl="0" algn="l">
              <a:spcBef>
                <a:spcPts val="1600"/>
              </a:spcBef>
              <a:spcAft>
                <a:spcPts val="0"/>
              </a:spcAft>
              <a:buClr>
                <a:srgbClr val="BF9000"/>
              </a:buClr>
              <a:buSzPts val="3000"/>
              <a:buFont typeface="Times New Roman"/>
              <a:buAutoNum type="alphaLcPeriod"/>
            </a:pPr>
            <a:r>
              <a:rPr lang="en" sz="3000">
                <a:solidFill>
                  <a:srgbClr val="BF9000"/>
                </a:solidFill>
                <a:latin typeface="Times New Roman"/>
                <a:ea typeface="Times New Roman"/>
                <a:cs typeface="Times New Roman"/>
                <a:sym typeface="Times New Roman"/>
              </a:rPr>
              <a:t>1</a:t>
            </a:r>
            <a:endParaRPr sz="3000">
              <a:solidFill>
                <a:srgbClr val="BF9000"/>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2</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3</a:t>
            </a:r>
            <a:endParaRPr sz="3000">
              <a:solidFill>
                <a:srgbClr val="FFFFFF"/>
              </a:solidFill>
              <a:latin typeface="Times New Roman"/>
              <a:ea typeface="Times New Roman"/>
              <a:cs typeface="Times New Roman"/>
              <a:sym typeface="Times New Roman"/>
            </a:endParaRPr>
          </a:p>
          <a:p>
            <a:pPr indent="-419100" lvl="0" marL="457200" rtl="0" algn="l">
              <a:spcBef>
                <a:spcPts val="0"/>
              </a:spcBef>
              <a:spcAft>
                <a:spcPts val="0"/>
              </a:spcAft>
              <a:buClr>
                <a:srgbClr val="FFFFFF"/>
              </a:buClr>
              <a:buSzPts val="3000"/>
              <a:buFont typeface="Times New Roman"/>
              <a:buAutoNum type="alphaLcPeriod"/>
            </a:pPr>
            <a:r>
              <a:rPr lang="en" sz="3000">
                <a:solidFill>
                  <a:srgbClr val="FFFFFF"/>
                </a:solidFill>
                <a:latin typeface="Times New Roman"/>
                <a:ea typeface="Times New Roman"/>
                <a:cs typeface="Times New Roman"/>
                <a:sym typeface="Times New Roman"/>
              </a:rPr>
              <a:t>4</a:t>
            </a:r>
            <a:endParaRPr sz="3000">
              <a:solidFill>
                <a:srgbClr val="FFFFFF"/>
              </a:solidFill>
              <a:latin typeface="Times New Roman"/>
              <a:ea typeface="Times New Roman"/>
              <a:cs typeface="Times New Roman"/>
              <a:sym typeface="Times New Roman"/>
            </a:endParaRPr>
          </a:p>
          <a:p>
            <a:pPr indent="0" lvl="0" marL="457200" rtl="0" algn="l">
              <a:spcBef>
                <a:spcPts val="1600"/>
              </a:spcBef>
              <a:spcAft>
                <a:spcPts val="1600"/>
              </a:spcAft>
              <a:buNone/>
            </a:pPr>
            <a:r>
              <a:rPr lang="en" sz="1800">
                <a:solidFill>
                  <a:srgbClr val="FFFFFF"/>
                </a:solidFill>
                <a:latin typeface="Times New Roman"/>
                <a:ea typeface="Times New Roman"/>
                <a:cs typeface="Times New Roman"/>
                <a:sym typeface="Times New Roman"/>
              </a:rPr>
              <a:t>→ the dummy variable will contain 2 values, one for each category </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133"/>
          <p:cNvSpPr txBox="1"/>
          <p:nvPr>
            <p:ph idx="1" type="body"/>
          </p:nvPr>
        </p:nvSpPr>
        <p:spPr>
          <a:xfrm>
            <a:off x="361350" y="323275"/>
            <a:ext cx="3864900" cy="4530600"/>
          </a:xfrm>
          <a:prstGeom prst="rect">
            <a:avLst/>
          </a:prstGeom>
          <a:solidFill>
            <a:srgbClr val="A2C4C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00"/>
                </a:solidFill>
                <a:latin typeface="Times New Roman"/>
                <a:ea typeface="Times New Roman"/>
                <a:cs typeface="Times New Roman"/>
                <a:sym typeface="Times New Roman"/>
              </a:rPr>
              <a:t>OMNIBUS INVESTIGATIONS</a:t>
            </a:r>
            <a:endParaRPr sz="3000">
              <a:solidFill>
                <a:srgbClr val="000000"/>
              </a:solidFill>
              <a:latin typeface="Times New Roman"/>
              <a:ea typeface="Times New Roman"/>
              <a:cs typeface="Times New Roman"/>
              <a:sym typeface="Times New Roman"/>
            </a:endParaRPr>
          </a:p>
          <a:p>
            <a:pPr indent="-419100" lvl="0" marL="457200" rtl="0" algn="l">
              <a:spcBef>
                <a:spcPts val="160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null hypothesis focuses on all group means are the same</a:t>
            </a:r>
            <a:endParaRPr sz="3000">
              <a:solidFill>
                <a:srgbClr val="000000"/>
              </a:solidFill>
              <a:latin typeface="Times New Roman"/>
              <a:ea typeface="Times New Roman"/>
              <a:cs typeface="Times New Roman"/>
              <a:sym typeface="Times New Roman"/>
            </a:endParaRPr>
          </a:p>
          <a:p>
            <a:pPr indent="-419100" lvl="0" marL="457200" rtl="0" algn="l">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does not inform which groups differ</a:t>
            </a:r>
            <a:endParaRPr sz="3000">
              <a:solidFill>
                <a:srgbClr val="000000"/>
              </a:solidFill>
              <a:latin typeface="Times New Roman"/>
              <a:ea typeface="Times New Roman"/>
              <a:cs typeface="Times New Roman"/>
              <a:sym typeface="Times New Roman"/>
            </a:endParaRPr>
          </a:p>
        </p:txBody>
      </p:sp>
      <p:sp>
        <p:nvSpPr>
          <p:cNvPr id="724" name="Google Shape;724;p133"/>
          <p:cNvSpPr txBox="1"/>
          <p:nvPr>
            <p:ph idx="1" type="body"/>
          </p:nvPr>
        </p:nvSpPr>
        <p:spPr>
          <a:xfrm>
            <a:off x="4572000" y="323275"/>
            <a:ext cx="4092300" cy="4530600"/>
          </a:xfrm>
          <a:prstGeom prst="rect">
            <a:avLst/>
          </a:prstGeom>
          <a:solidFill>
            <a:srgbClr val="A2C4C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00"/>
                </a:solidFill>
                <a:latin typeface="Times New Roman"/>
                <a:ea typeface="Times New Roman"/>
                <a:cs typeface="Times New Roman"/>
                <a:sym typeface="Times New Roman"/>
              </a:rPr>
              <a:t>FOCUSED INVESTIGATIONS</a:t>
            </a:r>
            <a:endParaRPr sz="3000">
              <a:solidFill>
                <a:srgbClr val="000000"/>
              </a:solidFill>
              <a:latin typeface="Times New Roman"/>
              <a:ea typeface="Times New Roman"/>
              <a:cs typeface="Times New Roman"/>
              <a:sym typeface="Times New Roman"/>
            </a:endParaRPr>
          </a:p>
          <a:p>
            <a:pPr indent="-419100" lvl="0" marL="457200" rtl="0" algn="l">
              <a:spcBef>
                <a:spcPts val="160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specific clear research questions</a:t>
            </a:r>
            <a:endParaRPr sz="3000">
              <a:solidFill>
                <a:srgbClr val="000000"/>
              </a:solidFill>
              <a:latin typeface="Times New Roman"/>
              <a:ea typeface="Times New Roman"/>
              <a:cs typeface="Times New Roman"/>
              <a:sym typeface="Times New Roman"/>
            </a:endParaRPr>
          </a:p>
          <a:p>
            <a:pPr indent="-419100" lvl="0" marL="457200" rtl="0" algn="l">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provide identifiable differences</a:t>
            </a:r>
            <a:endParaRPr sz="3000">
              <a:solidFill>
                <a:srgbClr val="000000"/>
              </a:solidFill>
              <a:latin typeface="Times New Roman"/>
              <a:ea typeface="Times New Roman"/>
              <a:cs typeface="Times New Roman"/>
              <a:sym typeface="Times New Roman"/>
            </a:endParaRPr>
          </a:p>
          <a:p>
            <a:pPr indent="-419100" lvl="0" marL="457200" rtl="0" algn="l">
              <a:spcBef>
                <a:spcPts val="0"/>
              </a:spcBef>
              <a:spcAft>
                <a:spcPts val="0"/>
              </a:spcAft>
              <a:buClr>
                <a:srgbClr val="000000"/>
              </a:buClr>
              <a:buSzPts val="3000"/>
              <a:buFont typeface="Times New Roman"/>
              <a:buChar char="-"/>
            </a:pPr>
            <a:r>
              <a:rPr lang="en" sz="3000">
                <a:solidFill>
                  <a:srgbClr val="000000"/>
                </a:solidFill>
                <a:latin typeface="Times New Roman"/>
                <a:ea typeface="Times New Roman"/>
                <a:cs typeface="Times New Roman"/>
                <a:sym typeface="Times New Roman"/>
              </a:rPr>
              <a:t>include explanations for omnibus approach</a:t>
            </a:r>
            <a:endParaRPr sz="3000">
              <a:solidFill>
                <a:srgbClr val="000000"/>
              </a:solidFill>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p1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One way within subject ANOVA </a:t>
            </a:r>
            <a:endParaRPr/>
          </a:p>
        </p:txBody>
      </p:sp>
      <p:sp>
        <p:nvSpPr>
          <p:cNvPr id="730" name="Google Shape;730;p13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Differences between 3 or more dependent groups or one group with multiple levels. All the assumptions of two dependent group design also apply here.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AutoNum type="arabicPeriod"/>
            </a:pPr>
            <a:r>
              <a:rPr lang="en"/>
              <a:t>Omnibus approach vs Focused research question</a:t>
            </a:r>
            <a:endParaRPr/>
          </a:p>
          <a:p>
            <a:pPr indent="0" lvl="0" marL="457200" rtl="0" algn="l">
              <a:spcBef>
                <a:spcPts val="1600"/>
              </a:spcBef>
              <a:spcAft>
                <a:spcPts val="160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1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Assumption</a:t>
            </a:r>
            <a:endParaRPr/>
          </a:p>
        </p:txBody>
      </p:sp>
      <p:sp>
        <p:nvSpPr>
          <p:cNvPr id="736" name="Google Shape;736;p13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Univariate approach: </a:t>
            </a:r>
            <a:r>
              <a:rPr b="1" lang="en"/>
              <a:t>Sphericity</a:t>
            </a:r>
            <a:endParaRPr b="1"/>
          </a:p>
          <a:p>
            <a:pPr indent="0" lvl="0" marL="0" rtl="0" algn="l">
              <a:spcBef>
                <a:spcPts val="1600"/>
              </a:spcBef>
              <a:spcAft>
                <a:spcPts val="0"/>
              </a:spcAft>
              <a:buNone/>
            </a:pPr>
            <a:r>
              <a:rPr lang="en"/>
              <a:t>variances of </a:t>
            </a:r>
            <a:r>
              <a:rPr lang="en">
                <a:solidFill>
                  <a:srgbClr val="FF0000"/>
                </a:solidFill>
              </a:rPr>
              <a:t>all possible difference scores between pairs </a:t>
            </a:r>
            <a:r>
              <a:rPr lang="en"/>
              <a:t>of 3 or more within subject conditions being homogeneous at a population level.</a:t>
            </a:r>
            <a:endParaRPr/>
          </a:p>
          <a:p>
            <a:pPr indent="0" lvl="0" marL="0" rtl="0" algn="l">
              <a:spcBef>
                <a:spcPts val="1600"/>
              </a:spcBef>
              <a:spcAft>
                <a:spcPts val="0"/>
              </a:spcAft>
              <a:buNone/>
            </a:pPr>
            <a:r>
              <a:t/>
            </a:r>
            <a:endParaRPr sz="1400">
              <a:solidFill>
                <a:srgbClr val="000000"/>
              </a:solidFill>
              <a:latin typeface="Arial"/>
              <a:ea typeface="Arial"/>
              <a:cs typeface="Arial"/>
              <a:sym typeface="Arial"/>
            </a:endParaRPr>
          </a:p>
          <a:p>
            <a:pPr indent="0" lvl="0" marL="0" rtl="0" algn="l">
              <a:spcBef>
                <a:spcPts val="160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37" name="Google Shape;737;p135"/>
          <p:cNvPicPr preferRelativeResize="0"/>
          <p:nvPr/>
        </p:nvPicPr>
        <p:blipFill>
          <a:blip r:embed="rId3">
            <a:alphaModFix/>
          </a:blip>
          <a:stretch>
            <a:fillRect/>
          </a:stretch>
        </p:blipFill>
        <p:spPr>
          <a:xfrm>
            <a:off x="228600" y="2571750"/>
            <a:ext cx="8319918" cy="23992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1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Assumption</a:t>
            </a:r>
            <a:endParaRPr/>
          </a:p>
        </p:txBody>
      </p:sp>
      <p:sp>
        <p:nvSpPr>
          <p:cNvPr id="743" name="Google Shape;743;p136"/>
          <p:cNvSpPr txBox="1"/>
          <p:nvPr>
            <p:ph idx="1" type="body"/>
          </p:nvPr>
        </p:nvSpPr>
        <p:spPr>
          <a:xfrm>
            <a:off x="311700" y="1225225"/>
            <a:ext cx="8520600" cy="33540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can be checked by looking at</a:t>
            </a:r>
            <a:r>
              <a:rPr lang="en"/>
              <a:t> the covariance matrix to see if it has the same variance in each diagonal and off diagonal element → </a:t>
            </a:r>
            <a:r>
              <a:rPr b="1" lang="en" u="sng"/>
              <a:t>Compound symmetry</a:t>
            </a:r>
            <a:endParaRPr/>
          </a:p>
          <a:p>
            <a:pPr indent="0" lvl="0" marL="0" rtl="0" algn="l">
              <a:spcBef>
                <a:spcPts val="1600"/>
              </a:spcBef>
              <a:spcAft>
                <a:spcPts val="1600"/>
              </a:spcAft>
              <a:buClr>
                <a:schemeClr val="dk1"/>
              </a:buClr>
              <a:buSzPts val="1100"/>
              <a:buFont typeface="Arial"/>
              <a:buNone/>
            </a:pPr>
            <a:r>
              <a:rPr lang="en"/>
              <a:t>Sufficient but not necessary condition</a:t>
            </a:r>
            <a:endParaRPr/>
          </a:p>
        </p:txBody>
      </p:sp>
      <p:pic>
        <p:nvPicPr>
          <p:cNvPr id="744" name="Google Shape;744;p136"/>
          <p:cNvPicPr preferRelativeResize="0"/>
          <p:nvPr/>
        </p:nvPicPr>
        <p:blipFill>
          <a:blip r:embed="rId3">
            <a:alphaModFix/>
          </a:blip>
          <a:stretch>
            <a:fillRect/>
          </a:stretch>
        </p:blipFill>
        <p:spPr>
          <a:xfrm>
            <a:off x="3929350" y="2747350"/>
            <a:ext cx="4902950" cy="18318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13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Focused research question</a:t>
            </a:r>
            <a:endParaRPr/>
          </a:p>
        </p:txBody>
      </p:sp>
      <p:sp>
        <p:nvSpPr>
          <p:cNvPr id="750" name="Google Shape;750;p13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Contrast weights: weights of 2 comparison groups sum up to zero </a:t>
            </a:r>
            <a:endParaRPr/>
          </a:p>
          <a:p>
            <a:pPr indent="0" lvl="0" marL="0" rtl="0" algn="l">
              <a:spcBef>
                <a:spcPts val="1600"/>
              </a:spcBef>
              <a:spcAft>
                <a:spcPts val="0"/>
              </a:spcAft>
              <a:buNone/>
            </a:pPr>
            <a:r>
              <a:rPr lang="en"/>
              <a:t>Orthogonal:  difference in each contrast is unique and does not overlap.  </a:t>
            </a:r>
            <a:endParaRPr/>
          </a:p>
          <a:p>
            <a:pPr indent="-342900" lvl="0" marL="457200" rtl="0" algn="l">
              <a:spcBef>
                <a:spcPts val="1600"/>
              </a:spcBef>
              <a:spcAft>
                <a:spcPts val="0"/>
              </a:spcAft>
              <a:buSzPts val="1800"/>
              <a:buChar char="-"/>
            </a:pPr>
            <a:r>
              <a:rPr lang="en"/>
              <a:t>Contrast weights for each set sum up to zero </a:t>
            </a:r>
            <a:endParaRPr/>
          </a:p>
          <a:p>
            <a:pPr indent="-342900" lvl="0" marL="457200" rtl="0" algn="l">
              <a:spcBef>
                <a:spcPts val="0"/>
              </a:spcBef>
              <a:spcAft>
                <a:spcPts val="0"/>
              </a:spcAft>
              <a:buSzPts val="1800"/>
              <a:buChar char="-"/>
            </a:pPr>
            <a:r>
              <a:rPr lang="en"/>
              <a:t>Cross-products of corresponding weights from 2 linear contrasts sum up to zero</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 number of orthogonal contrast weights = the number of levels/cases - 1</a:t>
            </a:r>
            <a:endParaRPr/>
          </a:p>
        </p:txBody>
      </p:sp>
      <p:pic>
        <p:nvPicPr>
          <p:cNvPr id="751" name="Google Shape;751;p137"/>
          <p:cNvPicPr preferRelativeResize="0"/>
          <p:nvPr/>
        </p:nvPicPr>
        <p:blipFill>
          <a:blip r:embed="rId3">
            <a:alphaModFix/>
          </a:blip>
          <a:stretch>
            <a:fillRect/>
          </a:stretch>
        </p:blipFill>
        <p:spPr>
          <a:xfrm>
            <a:off x="728138" y="2971763"/>
            <a:ext cx="6619875" cy="12287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138"/>
          <p:cNvSpPr txBox="1"/>
          <p:nvPr>
            <p:ph idx="1" type="body"/>
          </p:nvPr>
        </p:nvSpPr>
        <p:spPr>
          <a:xfrm>
            <a:off x="155850" y="275675"/>
            <a:ext cx="88323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Using </a:t>
            </a:r>
            <a:r>
              <a:rPr i="1" lang="en">
                <a:solidFill>
                  <a:srgbClr val="CC0000"/>
                </a:solidFill>
              </a:rPr>
              <a:t>polynomial </a:t>
            </a:r>
            <a:r>
              <a:rPr i="1" lang="en">
                <a:solidFill>
                  <a:srgbClr val="CC0000"/>
                </a:solidFill>
              </a:rPr>
              <a:t>orthogonal </a:t>
            </a:r>
            <a:r>
              <a:rPr i="1" lang="en">
                <a:solidFill>
                  <a:srgbClr val="CC0000"/>
                </a:solidFill>
              </a:rPr>
              <a:t>contrasts</a:t>
            </a:r>
            <a:r>
              <a:rPr lang="en"/>
              <a:t> to break down observed change over time into </a:t>
            </a:r>
            <a:r>
              <a:rPr b="1" i="1" lang="en"/>
              <a:t>polynomial patterns of change</a:t>
            </a:r>
            <a:r>
              <a:rPr lang="en"/>
              <a:t> over time: linear, quadratic, cubic, quartic, etc. </a:t>
            </a:r>
            <a:endParaRPr/>
          </a:p>
          <a:p>
            <a:pPr indent="0" lvl="0" marL="0" rtl="0" algn="l">
              <a:spcBef>
                <a:spcPts val="1600"/>
              </a:spcBef>
              <a:spcAft>
                <a:spcPts val="1600"/>
              </a:spcAft>
              <a:buNone/>
            </a:pPr>
            <a:r>
              <a:t/>
            </a:r>
            <a:endParaRPr/>
          </a:p>
        </p:txBody>
      </p:sp>
      <p:pic>
        <p:nvPicPr>
          <p:cNvPr id="757" name="Google Shape;757;p138"/>
          <p:cNvPicPr preferRelativeResize="0"/>
          <p:nvPr/>
        </p:nvPicPr>
        <p:blipFill>
          <a:blip r:embed="rId3">
            <a:alphaModFix/>
          </a:blip>
          <a:stretch>
            <a:fillRect/>
          </a:stretch>
        </p:blipFill>
        <p:spPr>
          <a:xfrm>
            <a:off x="0" y="2385175"/>
            <a:ext cx="4829776" cy="1972300"/>
          </a:xfrm>
          <a:prstGeom prst="rect">
            <a:avLst/>
          </a:prstGeom>
          <a:noFill/>
          <a:ln>
            <a:noFill/>
          </a:ln>
        </p:spPr>
      </p:pic>
      <p:pic>
        <p:nvPicPr>
          <p:cNvPr id="758" name="Google Shape;758;p138"/>
          <p:cNvPicPr preferRelativeResize="0"/>
          <p:nvPr/>
        </p:nvPicPr>
        <p:blipFill>
          <a:blip r:embed="rId4">
            <a:alphaModFix/>
          </a:blip>
          <a:stretch>
            <a:fillRect/>
          </a:stretch>
        </p:blipFill>
        <p:spPr>
          <a:xfrm>
            <a:off x="4829775" y="2385175"/>
            <a:ext cx="4233247" cy="1972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5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Basics of R: Packages</a:t>
            </a:r>
            <a:endParaRPr/>
          </a:p>
        </p:txBody>
      </p:sp>
      <p:sp>
        <p:nvSpPr>
          <p:cNvPr id="285" name="Google Shape;285;p5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allows for the installation and usage of ‘packages’.</a:t>
            </a:r>
            <a:endParaRPr/>
          </a:p>
          <a:p>
            <a:pPr indent="0" lvl="0" marL="0" rtl="0" algn="l">
              <a:spcBef>
                <a:spcPts val="1600"/>
              </a:spcBef>
              <a:spcAft>
                <a:spcPts val="0"/>
              </a:spcAft>
              <a:buNone/>
            </a:pPr>
            <a:r>
              <a:rPr lang="en"/>
              <a:t>Packages contain functions and other fun-things that augment R in some way.</a:t>
            </a:r>
            <a:endParaRPr/>
          </a:p>
          <a:p>
            <a:pPr indent="0" lvl="0" marL="0" rtl="0" algn="l">
              <a:spcBef>
                <a:spcPts val="1600"/>
              </a:spcBef>
              <a:spcAft>
                <a:spcPts val="0"/>
              </a:spcAft>
              <a:buNone/>
            </a:pPr>
            <a:r>
              <a:rPr lang="en"/>
              <a:t>You can install packages and load them up to use functions that are relevant for what you’re aiming to accomplish with your data wrangling, data visualisation, data analysis, etc.</a:t>
            </a:r>
            <a:endParaRPr/>
          </a:p>
          <a:p>
            <a:pPr indent="0" lvl="0" marL="0" rtl="0" algn="l">
              <a:spcBef>
                <a:spcPts val="1600"/>
              </a:spcBef>
              <a:spcAft>
                <a:spcPts val="0"/>
              </a:spcAft>
              <a:buNone/>
            </a:pPr>
            <a:r>
              <a:rPr lang="en"/>
              <a:t>Example: catterplots</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pic>
        <p:nvPicPr>
          <p:cNvPr id="763" name="Google Shape;763;p139"/>
          <p:cNvPicPr preferRelativeResize="0"/>
          <p:nvPr/>
        </p:nvPicPr>
        <p:blipFill>
          <a:blip r:embed="rId3">
            <a:alphaModFix/>
          </a:blip>
          <a:stretch>
            <a:fillRect/>
          </a:stretch>
        </p:blipFill>
        <p:spPr>
          <a:xfrm>
            <a:off x="1170975" y="0"/>
            <a:ext cx="6240401" cy="49630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pic>
        <p:nvPicPr>
          <p:cNvPr id="768" name="Google Shape;768;p140"/>
          <p:cNvPicPr preferRelativeResize="0"/>
          <p:nvPr/>
        </p:nvPicPr>
        <p:blipFill>
          <a:blip r:embed="rId3">
            <a:alphaModFix/>
          </a:blip>
          <a:stretch>
            <a:fillRect/>
          </a:stretch>
        </p:blipFill>
        <p:spPr>
          <a:xfrm>
            <a:off x="1856225" y="79363"/>
            <a:ext cx="6072600" cy="49847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pic>
        <p:nvPicPr>
          <p:cNvPr id="773" name="Google Shape;773;p141"/>
          <p:cNvPicPr preferRelativeResize="0"/>
          <p:nvPr/>
        </p:nvPicPr>
        <p:blipFill>
          <a:blip r:embed="rId3">
            <a:alphaModFix/>
          </a:blip>
          <a:stretch>
            <a:fillRect/>
          </a:stretch>
        </p:blipFill>
        <p:spPr>
          <a:xfrm>
            <a:off x="1384000" y="98163"/>
            <a:ext cx="7112101" cy="49471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pic>
        <p:nvPicPr>
          <p:cNvPr id="778" name="Google Shape;778;p142"/>
          <p:cNvPicPr preferRelativeResize="0"/>
          <p:nvPr/>
        </p:nvPicPr>
        <p:blipFill>
          <a:blip r:embed="rId3">
            <a:alphaModFix/>
          </a:blip>
          <a:stretch>
            <a:fillRect/>
          </a:stretch>
        </p:blipFill>
        <p:spPr>
          <a:xfrm>
            <a:off x="2107150" y="0"/>
            <a:ext cx="6064125" cy="49978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14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Confidence interval </a:t>
            </a:r>
            <a:endParaRPr/>
          </a:p>
        </p:txBody>
      </p:sp>
      <p:sp>
        <p:nvSpPr>
          <p:cNvPr id="784" name="Google Shape;784;p14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effects for quadratic, cubic and quartic is not readily understandable as the linear effects. </a:t>
            </a:r>
            <a:endParaRPr/>
          </a:p>
        </p:txBody>
      </p:sp>
      <p:pic>
        <p:nvPicPr>
          <p:cNvPr id="785" name="Google Shape;785;p143"/>
          <p:cNvPicPr preferRelativeResize="0"/>
          <p:nvPr/>
        </p:nvPicPr>
        <p:blipFill>
          <a:blip r:embed="rId3">
            <a:alphaModFix/>
          </a:blip>
          <a:stretch>
            <a:fillRect/>
          </a:stretch>
        </p:blipFill>
        <p:spPr>
          <a:xfrm>
            <a:off x="2267750" y="1592025"/>
            <a:ext cx="6769526" cy="33540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14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Two way ANOVA</a:t>
            </a:r>
            <a:endParaRPr/>
          </a:p>
        </p:txBody>
      </p:sp>
      <p:sp>
        <p:nvSpPr>
          <p:cNvPr id="791" name="Google Shape;791;p14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 ANOVA approach to 2 way design examines omnibus hypothesis. </a:t>
            </a:r>
            <a:endParaRPr/>
          </a:p>
          <a:p>
            <a:pPr indent="-304800" lvl="0" marL="304800" rtl="0" algn="l">
              <a:spcBef>
                <a:spcPts val="1600"/>
              </a:spcBef>
              <a:spcAft>
                <a:spcPts val="0"/>
              </a:spcAft>
              <a:buClr>
                <a:schemeClr val="dk1"/>
              </a:buClr>
              <a:buSzPts val="1100"/>
              <a:buFont typeface="Arial"/>
              <a:buNone/>
            </a:pPr>
            <a:r>
              <a:rPr lang="en" sz="1200">
                <a:solidFill>
                  <a:srgbClr val="00B050"/>
                </a:solidFill>
                <a:latin typeface="Arial"/>
                <a:ea typeface="Arial"/>
                <a:cs typeface="Arial"/>
                <a:sym typeface="Arial"/>
              </a:rPr>
              <a:t>1.</a:t>
            </a:r>
            <a:r>
              <a:rPr lang="en" sz="1200">
                <a:solidFill>
                  <a:srgbClr val="00B050"/>
                </a:solidFill>
                <a:latin typeface="Times New Roman"/>
                <a:ea typeface="Times New Roman"/>
                <a:cs typeface="Times New Roman"/>
                <a:sym typeface="Times New Roman"/>
              </a:rPr>
              <a:t>       </a:t>
            </a:r>
            <a:r>
              <a:rPr i="1" lang="en" sz="1200">
                <a:solidFill>
                  <a:srgbClr val="00B050"/>
                </a:solidFill>
                <a:latin typeface="Arial"/>
                <a:ea typeface="Arial"/>
                <a:cs typeface="Arial"/>
                <a:sym typeface="Arial"/>
              </a:rPr>
              <a:t>Is there a difference between schizophrenia and schizophreniform disorder in negative symptoms at remission in young people with a first psychotic disorder?    </a:t>
            </a:r>
            <a:endParaRPr i="1" sz="1200">
              <a:solidFill>
                <a:srgbClr val="00B050"/>
              </a:solidFill>
              <a:latin typeface="Arial"/>
              <a:ea typeface="Arial"/>
              <a:cs typeface="Arial"/>
              <a:sym typeface="Arial"/>
            </a:endParaRPr>
          </a:p>
          <a:p>
            <a:pPr indent="-304800" lvl="0" marL="304800" rtl="0" algn="l">
              <a:spcBef>
                <a:spcPts val="0"/>
              </a:spcBef>
              <a:spcAft>
                <a:spcPts val="0"/>
              </a:spcAft>
              <a:buClr>
                <a:schemeClr val="dk1"/>
              </a:buClr>
              <a:buSzPts val="1100"/>
              <a:buFont typeface="Arial"/>
              <a:buNone/>
            </a:pPr>
            <a:r>
              <a:rPr lang="en" sz="1200">
                <a:solidFill>
                  <a:srgbClr val="00B050"/>
                </a:solidFill>
                <a:latin typeface="Arial"/>
                <a:ea typeface="Arial"/>
                <a:cs typeface="Arial"/>
                <a:sym typeface="Arial"/>
              </a:rPr>
              <a:t>2.</a:t>
            </a:r>
            <a:r>
              <a:rPr lang="en" sz="1200">
                <a:solidFill>
                  <a:srgbClr val="00B050"/>
                </a:solidFill>
                <a:latin typeface="Times New Roman"/>
                <a:ea typeface="Times New Roman"/>
                <a:cs typeface="Times New Roman"/>
                <a:sym typeface="Times New Roman"/>
              </a:rPr>
              <a:t>       </a:t>
            </a:r>
            <a:r>
              <a:rPr i="1" lang="en" sz="1200">
                <a:solidFill>
                  <a:srgbClr val="00B050"/>
                </a:solidFill>
                <a:latin typeface="Arial"/>
                <a:ea typeface="Arial"/>
                <a:cs typeface="Arial"/>
                <a:sym typeface="Arial"/>
              </a:rPr>
              <a:t>Is there a difference between non-affective psychotic disorder and bipolar disorders in negative symptoms at remission in young people with a first psychotic disorder?</a:t>
            </a:r>
            <a:endParaRPr i="1" sz="1200">
              <a:solidFill>
                <a:srgbClr val="00B050"/>
              </a:solidFill>
              <a:latin typeface="Arial"/>
              <a:ea typeface="Arial"/>
              <a:cs typeface="Arial"/>
              <a:sym typeface="Arial"/>
            </a:endParaRPr>
          </a:p>
          <a:p>
            <a:pPr indent="-304800" lvl="0" marL="304800" rtl="0" algn="l">
              <a:spcBef>
                <a:spcPts val="0"/>
              </a:spcBef>
              <a:spcAft>
                <a:spcPts val="0"/>
              </a:spcAft>
              <a:buClr>
                <a:schemeClr val="dk1"/>
              </a:buClr>
              <a:buSzPts val="1100"/>
              <a:buFont typeface="Arial"/>
              <a:buNone/>
            </a:pPr>
            <a:r>
              <a:rPr lang="en" sz="1200">
                <a:solidFill>
                  <a:srgbClr val="FF0000"/>
                </a:solidFill>
                <a:latin typeface="Arial"/>
                <a:ea typeface="Arial"/>
                <a:cs typeface="Arial"/>
                <a:sym typeface="Arial"/>
              </a:rPr>
              <a:t>3.</a:t>
            </a:r>
            <a:r>
              <a:rPr lang="en" sz="1200">
                <a:solidFill>
                  <a:srgbClr val="FF0000"/>
                </a:solidFill>
                <a:latin typeface="Times New Roman"/>
                <a:ea typeface="Times New Roman"/>
                <a:cs typeface="Times New Roman"/>
                <a:sym typeface="Times New Roman"/>
              </a:rPr>
              <a:t>       </a:t>
            </a:r>
            <a:r>
              <a:rPr i="1" lang="en" sz="1200">
                <a:solidFill>
                  <a:srgbClr val="FF0000"/>
                </a:solidFill>
                <a:latin typeface="Arial"/>
                <a:ea typeface="Arial"/>
                <a:cs typeface="Arial"/>
                <a:sym typeface="Arial"/>
              </a:rPr>
              <a:t>Is there a difference between males and females in negative symptoms at remission in young people with a first psychotic disorder?</a:t>
            </a:r>
            <a:endParaRPr i="1" sz="1200">
              <a:solidFill>
                <a:srgbClr val="FF0000"/>
              </a:solidFill>
              <a:latin typeface="Arial"/>
              <a:ea typeface="Arial"/>
              <a:cs typeface="Arial"/>
              <a:sym typeface="Arial"/>
            </a:endParaRPr>
          </a:p>
          <a:p>
            <a:pPr indent="-304800" lvl="0" marL="304800" rtl="0" algn="l">
              <a:spcBef>
                <a:spcPts val="0"/>
              </a:spcBef>
              <a:spcAft>
                <a:spcPts val="0"/>
              </a:spcAft>
              <a:buClr>
                <a:schemeClr val="dk1"/>
              </a:buClr>
              <a:buSzPts val="1100"/>
              <a:buFont typeface="Arial"/>
              <a:buNone/>
            </a:pPr>
            <a:r>
              <a:rPr lang="en" sz="1200">
                <a:solidFill>
                  <a:srgbClr val="0070C0"/>
                </a:solidFill>
                <a:latin typeface="Arial"/>
                <a:ea typeface="Arial"/>
                <a:cs typeface="Arial"/>
                <a:sym typeface="Arial"/>
              </a:rPr>
              <a:t>4.</a:t>
            </a:r>
            <a:r>
              <a:rPr lang="en" sz="1200">
                <a:solidFill>
                  <a:srgbClr val="0070C0"/>
                </a:solidFill>
                <a:latin typeface="Times New Roman"/>
                <a:ea typeface="Times New Roman"/>
                <a:cs typeface="Times New Roman"/>
                <a:sym typeface="Times New Roman"/>
              </a:rPr>
              <a:t>       </a:t>
            </a:r>
            <a:r>
              <a:rPr i="1" lang="en" sz="1200">
                <a:solidFill>
                  <a:srgbClr val="0070C0"/>
                </a:solidFill>
                <a:latin typeface="Arial"/>
                <a:ea typeface="Arial"/>
                <a:cs typeface="Arial"/>
                <a:sym typeface="Arial"/>
              </a:rPr>
              <a:t>Do any differences between schizophrenia and schizophreniform disorder in negative symptoms at remission in young people with a first psychotic disorder vary according to sex?</a:t>
            </a:r>
            <a:endParaRPr i="1" sz="1200">
              <a:solidFill>
                <a:srgbClr val="0070C0"/>
              </a:solidFill>
              <a:latin typeface="Arial"/>
              <a:ea typeface="Arial"/>
              <a:cs typeface="Arial"/>
              <a:sym typeface="Arial"/>
            </a:endParaRPr>
          </a:p>
          <a:p>
            <a:pPr indent="-304800" lvl="0" marL="304800" rtl="0" algn="l">
              <a:spcBef>
                <a:spcPts val="0"/>
              </a:spcBef>
              <a:spcAft>
                <a:spcPts val="0"/>
              </a:spcAft>
              <a:buClr>
                <a:schemeClr val="dk1"/>
              </a:buClr>
              <a:buSzPts val="1100"/>
              <a:buFont typeface="Arial"/>
              <a:buNone/>
            </a:pPr>
            <a:r>
              <a:rPr lang="en" sz="1200">
                <a:solidFill>
                  <a:srgbClr val="0070C0"/>
                </a:solidFill>
                <a:latin typeface="Arial"/>
                <a:ea typeface="Arial"/>
                <a:cs typeface="Arial"/>
                <a:sym typeface="Arial"/>
              </a:rPr>
              <a:t>5.</a:t>
            </a:r>
            <a:r>
              <a:rPr lang="en" sz="1200">
                <a:solidFill>
                  <a:srgbClr val="0070C0"/>
                </a:solidFill>
                <a:latin typeface="Times New Roman"/>
                <a:ea typeface="Times New Roman"/>
                <a:cs typeface="Times New Roman"/>
                <a:sym typeface="Times New Roman"/>
              </a:rPr>
              <a:t>       </a:t>
            </a:r>
            <a:r>
              <a:rPr i="1" lang="en" sz="1200">
                <a:solidFill>
                  <a:srgbClr val="0070C0"/>
                </a:solidFill>
                <a:latin typeface="Arial"/>
                <a:ea typeface="Arial"/>
                <a:cs typeface="Arial"/>
                <a:sym typeface="Arial"/>
              </a:rPr>
              <a:t>Do any difference between non-affective psychotic disorder and bipolar disorders in negative symptoms at remission in young people with a first psychotic disorder vary according to sex?</a:t>
            </a:r>
            <a:endParaRPr i="1" sz="1200">
              <a:solidFill>
                <a:srgbClr val="0070C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145"/>
          <p:cNvSpPr txBox="1"/>
          <p:nvPr>
            <p:ph idx="1" type="body"/>
          </p:nvPr>
        </p:nvSpPr>
        <p:spPr>
          <a:xfrm>
            <a:off x="314400" y="272550"/>
            <a:ext cx="8515200" cy="4598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7030A0"/>
              </a:buClr>
              <a:buSzPts val="3200"/>
              <a:buNone/>
            </a:pPr>
            <a:r>
              <a:rPr b="1" lang="en" sz="3000">
                <a:solidFill>
                  <a:srgbClr val="7030A0"/>
                </a:solidFill>
              </a:rPr>
              <a:t>Factor A </a:t>
            </a:r>
            <a:r>
              <a:rPr lang="en" sz="3000"/>
              <a:t>= Disorder (3 levels):</a:t>
            </a:r>
            <a:endParaRPr sz="2600"/>
          </a:p>
          <a:p>
            <a:pPr indent="0" lvl="0" marL="0" rtl="0" algn="l">
              <a:lnSpc>
                <a:spcPct val="90000"/>
              </a:lnSpc>
              <a:spcBef>
                <a:spcPts val="1000"/>
              </a:spcBef>
              <a:spcAft>
                <a:spcPts val="0"/>
              </a:spcAft>
              <a:buClr>
                <a:schemeClr val="dk1"/>
              </a:buClr>
              <a:buSzPts val="3200"/>
              <a:buNone/>
            </a:pPr>
            <a:r>
              <a:rPr lang="en" sz="3000"/>
              <a:t>	</a:t>
            </a:r>
            <a:r>
              <a:rPr b="1" lang="en" sz="3000"/>
              <a:t>Sz</a:t>
            </a:r>
            <a:r>
              <a:rPr lang="en" sz="3000"/>
              <a:t>: Schizophrenia</a:t>
            </a:r>
            <a:br>
              <a:rPr lang="en" sz="3000"/>
            </a:br>
            <a:r>
              <a:rPr lang="en" sz="3000"/>
              <a:t>	</a:t>
            </a:r>
            <a:r>
              <a:rPr b="1" lang="en" sz="3000"/>
              <a:t>Sf</a:t>
            </a:r>
            <a:r>
              <a:rPr lang="en" sz="3000"/>
              <a:t>: Schizophreniform</a:t>
            </a:r>
            <a:br>
              <a:rPr lang="en" sz="3000"/>
            </a:br>
            <a:r>
              <a:rPr lang="en" sz="3000"/>
              <a:t>	</a:t>
            </a:r>
            <a:r>
              <a:rPr b="1" lang="en" sz="3000"/>
              <a:t>Bp</a:t>
            </a:r>
            <a:r>
              <a:rPr lang="en" sz="3000"/>
              <a:t>: Bipolar Disorder with psychotic features</a:t>
            </a:r>
            <a:br>
              <a:rPr lang="en" sz="3000"/>
            </a:br>
            <a:endParaRPr sz="3000"/>
          </a:p>
          <a:p>
            <a:pPr indent="0" lvl="0" marL="0" rtl="0" algn="l">
              <a:lnSpc>
                <a:spcPct val="90000"/>
              </a:lnSpc>
              <a:spcBef>
                <a:spcPts val="1000"/>
              </a:spcBef>
              <a:spcAft>
                <a:spcPts val="0"/>
              </a:spcAft>
              <a:buClr>
                <a:srgbClr val="7030A0"/>
              </a:buClr>
              <a:buSzPts val="3200"/>
              <a:buNone/>
            </a:pPr>
            <a:r>
              <a:rPr b="1" lang="en" sz="3000">
                <a:solidFill>
                  <a:srgbClr val="7030A0"/>
                </a:solidFill>
              </a:rPr>
              <a:t>Factor B </a:t>
            </a:r>
            <a:r>
              <a:rPr lang="en" sz="3000"/>
              <a:t>= Gender (2 levels):</a:t>
            </a:r>
            <a:endParaRPr sz="2600"/>
          </a:p>
          <a:p>
            <a:pPr indent="0" lvl="0" marL="0" rtl="0" algn="l">
              <a:lnSpc>
                <a:spcPct val="90000"/>
              </a:lnSpc>
              <a:spcBef>
                <a:spcPts val="1000"/>
              </a:spcBef>
              <a:spcAft>
                <a:spcPts val="0"/>
              </a:spcAft>
              <a:buClr>
                <a:schemeClr val="dk1"/>
              </a:buClr>
              <a:buSzPts val="3200"/>
              <a:buNone/>
            </a:pPr>
            <a:r>
              <a:rPr lang="en" sz="3000"/>
              <a:t>	</a:t>
            </a:r>
            <a:r>
              <a:rPr b="1" lang="en" sz="3000"/>
              <a:t>Male</a:t>
            </a:r>
            <a:br>
              <a:rPr lang="en" sz="3000"/>
            </a:br>
            <a:r>
              <a:rPr lang="en" sz="3000"/>
              <a:t>	</a:t>
            </a:r>
            <a:r>
              <a:rPr b="1" lang="en" sz="3000"/>
              <a:t>Female</a:t>
            </a:r>
            <a:br>
              <a:rPr lang="en" sz="3000"/>
            </a:br>
            <a:endParaRPr b="1" sz="3000" u="sng"/>
          </a:p>
          <a:p>
            <a:pPr indent="0" lvl="0" marL="0" rtl="0" algn="l">
              <a:lnSpc>
                <a:spcPct val="90000"/>
              </a:lnSpc>
              <a:spcBef>
                <a:spcPts val="1000"/>
              </a:spcBef>
              <a:spcAft>
                <a:spcPts val="0"/>
              </a:spcAft>
              <a:buClr>
                <a:schemeClr val="dk1"/>
              </a:buClr>
              <a:buSzPts val="3200"/>
              <a:buNone/>
            </a:pPr>
            <a:r>
              <a:rPr b="1" lang="en" sz="3000"/>
              <a:t>DV</a:t>
            </a:r>
            <a:r>
              <a:rPr lang="en" sz="3000"/>
              <a:t> = Negative symptoms</a:t>
            </a:r>
            <a:endParaRPr sz="2600"/>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14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Main effect and Interaction effect</a:t>
            </a:r>
            <a:endParaRPr/>
          </a:p>
        </p:txBody>
      </p:sp>
      <p:sp>
        <p:nvSpPr>
          <p:cNvPr id="803" name="Google Shape;803;p14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RQ 1, 2, 3 look at main effects of either sex or clinical diagnosis </a:t>
            </a:r>
            <a:endParaRPr/>
          </a:p>
          <a:p>
            <a:pPr indent="0" lvl="0" marL="0" rtl="0" algn="l">
              <a:spcBef>
                <a:spcPts val="1600"/>
              </a:spcBef>
              <a:spcAft>
                <a:spcPts val="0"/>
              </a:spcAft>
              <a:buNone/>
            </a:pPr>
            <a:r>
              <a:rPr lang="en"/>
              <a:t>RQ 4, 5 look at interaction between diagnosis and sex, above their main effects. </a:t>
            </a:r>
            <a:endParaRPr/>
          </a:p>
          <a:p>
            <a:pPr indent="0" lvl="0" marL="0" rtl="0" algn="l">
              <a:spcBef>
                <a:spcPts val="1600"/>
              </a:spcBef>
              <a:spcAft>
                <a:spcPts val="1600"/>
              </a:spcAft>
              <a:buNone/>
            </a:pPr>
            <a:r>
              <a:t/>
            </a:r>
            <a:endParaRPr/>
          </a:p>
        </p:txBody>
      </p:sp>
      <p:pic>
        <p:nvPicPr>
          <p:cNvPr id="804" name="Google Shape;804;p146"/>
          <p:cNvPicPr preferRelativeResize="0"/>
          <p:nvPr/>
        </p:nvPicPr>
        <p:blipFill>
          <a:blip r:embed="rId3">
            <a:alphaModFix/>
          </a:blip>
          <a:stretch>
            <a:fillRect/>
          </a:stretch>
        </p:blipFill>
        <p:spPr>
          <a:xfrm>
            <a:off x="311700" y="2912950"/>
            <a:ext cx="1834600" cy="1375950"/>
          </a:xfrm>
          <a:prstGeom prst="rect">
            <a:avLst/>
          </a:prstGeom>
          <a:noFill/>
          <a:ln>
            <a:noFill/>
          </a:ln>
        </p:spPr>
      </p:pic>
      <p:pic>
        <p:nvPicPr>
          <p:cNvPr id="805" name="Google Shape;805;p146"/>
          <p:cNvPicPr preferRelativeResize="0"/>
          <p:nvPr/>
        </p:nvPicPr>
        <p:blipFill>
          <a:blip r:embed="rId4">
            <a:alphaModFix/>
          </a:blip>
          <a:stretch>
            <a:fillRect/>
          </a:stretch>
        </p:blipFill>
        <p:spPr>
          <a:xfrm>
            <a:off x="5337475" y="2668200"/>
            <a:ext cx="2910225" cy="1725050"/>
          </a:xfrm>
          <a:prstGeom prst="rect">
            <a:avLst/>
          </a:prstGeom>
          <a:noFill/>
          <a:ln>
            <a:noFill/>
          </a:ln>
        </p:spPr>
      </p:pic>
      <p:pic>
        <p:nvPicPr>
          <p:cNvPr id="806" name="Google Shape;806;p146"/>
          <p:cNvPicPr preferRelativeResize="0"/>
          <p:nvPr/>
        </p:nvPicPr>
        <p:blipFill>
          <a:blip r:embed="rId5">
            <a:alphaModFix/>
          </a:blip>
          <a:stretch>
            <a:fillRect/>
          </a:stretch>
        </p:blipFill>
        <p:spPr>
          <a:xfrm>
            <a:off x="2360375" y="2747350"/>
            <a:ext cx="2923893" cy="16459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pic>
        <p:nvPicPr>
          <p:cNvPr id="812" name="Google Shape;812;p147"/>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graphicFrame>
        <p:nvGraphicFramePr>
          <p:cNvPr id="813" name="Google Shape;813;p147"/>
          <p:cNvGraphicFramePr/>
          <p:nvPr/>
        </p:nvGraphicFramePr>
        <p:xfrm>
          <a:off x="1643063" y="1607344"/>
          <a:ext cx="3000000" cy="3000000"/>
        </p:xfrm>
        <a:graphic>
          <a:graphicData uri="http://schemas.openxmlformats.org/drawingml/2006/table">
            <a:tbl>
              <a:tblPr bandRow="1" firstCol="1" firstRow="1" lastCol="1" lastRow="1">
                <a:noFill/>
                <a:tableStyleId>{1DED934C-3320-4803-8C8B-E728F2CAC8C5}</a:tableStyleId>
              </a:tblPr>
              <a:tblGrid>
                <a:gridCol w="1059650"/>
                <a:gridCol w="1059650"/>
                <a:gridCol w="1059650"/>
                <a:gridCol w="1059650"/>
                <a:gridCol w="1059650"/>
                <a:gridCol w="1059650"/>
              </a:tblGrid>
              <a:tr h="629675">
                <a:tc>
                  <a:txBody>
                    <a:bodyPr>
                      <a:noAutofit/>
                    </a:bodyPr>
                    <a:lstStyle/>
                    <a:p>
                      <a:pPr indent="0" lvl="0" marL="0" marR="0" rtl="0" algn="ctr">
                        <a:spcBef>
                          <a:spcPts val="0"/>
                        </a:spcBef>
                        <a:spcAft>
                          <a:spcPts val="0"/>
                        </a:spcAft>
                        <a:buNone/>
                      </a:pPr>
                      <a:r>
                        <a:t/>
                      </a:r>
                      <a:endParaRPr sz="1400" u="none" cap="none" strike="noStrike"/>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Sz</a:t>
                      </a:r>
                      <a:endParaRPr sz="1100"/>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Sf</a:t>
                      </a:r>
                      <a:endParaRPr sz="1400" u="none" cap="none" strike="noStrike"/>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Bp</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400" u="none" cap="none" strike="noStrike"/>
                        <a:t>MarginalMeans</a:t>
                      </a:r>
                      <a:endParaRPr sz="1400" u="none" cap="none" strike="noStrike"/>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rPr lang="en" sz="1400" u="none" cap="none" strike="noStrike"/>
                        <a:t>MarginalEffects</a:t>
                      </a:r>
                      <a:endParaRPr sz="1400" u="none" cap="none" strike="noStrike"/>
                    </a:p>
                  </a:txBody>
                  <a:tcPr marT="34275" marB="34275" marR="91450" marL="91450"/>
                </a:tc>
              </a:tr>
              <a:tr h="364800">
                <a:tc>
                  <a:txBody>
                    <a:bodyPr>
                      <a:noAutofit/>
                    </a:bodyPr>
                    <a:lstStyle/>
                    <a:p>
                      <a:pPr indent="0" lvl="0" marL="0" marR="0" rtl="0" algn="ctr">
                        <a:lnSpc>
                          <a:spcPct val="100000"/>
                        </a:lnSpc>
                        <a:spcBef>
                          <a:spcPts val="0"/>
                        </a:spcBef>
                        <a:spcAft>
                          <a:spcPts val="0"/>
                        </a:spcAft>
                        <a:buClr>
                          <a:schemeClr val="dk1"/>
                        </a:buClr>
                        <a:buSzPts val="1400"/>
                        <a:buFont typeface="Calibri"/>
                        <a:buNone/>
                      </a:pPr>
                      <a:r>
                        <a:rPr lang="en" sz="1400" u="none" cap="none" strike="noStrike"/>
                        <a:t>Males</a:t>
                      </a:r>
                      <a:endParaRPr sz="1100"/>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solidFill>
                            <a:srgbClr val="C00000"/>
                          </a:solidFill>
                        </a:rPr>
                        <a:t>48.73</a:t>
                      </a:r>
                      <a:endParaRPr sz="1100"/>
                    </a:p>
                  </a:txBody>
                  <a:tcPr marT="34275" marB="34275" marR="91450" marL="91450">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27.20</a:t>
                      </a:r>
                      <a:endParaRPr sz="1100"/>
                    </a:p>
                  </a:txBody>
                  <a:tcPr marT="34275" marB="34275" marR="91450" marL="91450">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11.97</a:t>
                      </a:r>
                      <a:endParaRPr sz="1100"/>
                    </a:p>
                  </a:txBody>
                  <a:tcPr marT="34275" marB="34275" marR="91450" marL="91450">
                    <a:lnR cap="flat" cmpd="sng" w="19050">
                      <a:solidFill>
                        <a:schemeClr val="lt1"/>
                      </a:solidFill>
                      <a:prstDash val="solid"/>
                      <a:round/>
                      <a:headEnd len="sm" w="sm" type="none"/>
                      <a:tailEnd len="sm" w="sm" type="none"/>
                    </a:lnR>
                    <a:solidFill>
                      <a:srgbClr val="F2F2F2"/>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chemeClr val="lt1"/>
                        </a:solidFill>
                      </a:endParaRPr>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p>
                  </a:txBody>
                  <a:tcPr marT="34275" marB="34275" marR="91450" marL="91450">
                    <a:lnL cap="flat" cmpd="sng" w="38100">
                      <a:solidFill>
                        <a:schemeClr val="lt1"/>
                      </a:solidFill>
                      <a:prstDash val="solid"/>
                      <a:round/>
                      <a:headEnd len="sm" w="sm" type="none"/>
                      <a:tailEnd len="sm" w="sm" type="none"/>
                    </a:lnL>
                    <a:solidFill>
                      <a:srgbClr val="595959"/>
                    </a:solidFill>
                  </a:tcPr>
                </a:tc>
              </a:tr>
              <a:tr h="364800">
                <a:tc>
                  <a:txBody>
                    <a:bodyPr>
                      <a:noAutofit/>
                    </a:bodyPr>
                    <a:lstStyle/>
                    <a:p>
                      <a:pPr indent="0" lvl="0" marL="0" marR="0" rtl="0" algn="ctr">
                        <a:spcBef>
                          <a:spcPts val="0"/>
                        </a:spcBef>
                        <a:spcAft>
                          <a:spcPts val="0"/>
                        </a:spcAft>
                        <a:buNone/>
                      </a:pPr>
                      <a:r>
                        <a:rPr lang="en" sz="1400" u="none" cap="none" strike="noStrike"/>
                        <a:t>Females</a:t>
                      </a:r>
                      <a:endParaRPr sz="1400" u="none" cap="none" strike="noStrike">
                        <a:solidFill>
                          <a:srgbClr val="C00000"/>
                        </a:solidFill>
                      </a:endParaRPr>
                    </a:p>
                  </a:txBody>
                  <a:tcPr marT="34275" marB="34275" marR="91450" marL="91450">
                    <a:lnB cap="flat" cmpd="sng" w="1905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 sz="1400" u="none" cap="none" strike="noStrike">
                          <a:solidFill>
                            <a:srgbClr val="C00000"/>
                          </a:solidFill>
                        </a:rPr>
                        <a:t>27.17</a:t>
                      </a:r>
                      <a:endParaRPr sz="1100"/>
                    </a:p>
                  </a:txBody>
                  <a:tcPr marT="34275" marB="34275" marR="91450" marL="91450">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11.17</a:t>
                      </a:r>
                      <a:endParaRPr sz="1100"/>
                    </a:p>
                  </a:txBody>
                  <a:tcPr marT="34275" marB="34275" marR="91450" marL="91450">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10.33</a:t>
                      </a:r>
                      <a:endParaRPr sz="1100"/>
                    </a:p>
                  </a:txBody>
                  <a:tcPr marT="34275" marB="34275" marR="91450" marL="91450">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chemeClr val="lt1"/>
                        </a:solidFill>
                      </a:endParaRPr>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p>
                  </a:txBody>
                  <a:tcPr marT="34275" marB="34275" marR="91450" marL="91450">
                    <a:lnL cap="flat" cmpd="sng" w="38100">
                      <a:solidFill>
                        <a:schemeClr val="lt1"/>
                      </a:solidFill>
                      <a:prstDash val="solid"/>
                      <a:round/>
                      <a:headEnd len="sm" w="sm" type="none"/>
                      <a:tailEnd len="sm" w="sm" type="none"/>
                    </a:lnL>
                    <a:solidFill>
                      <a:srgbClr val="595959"/>
                    </a:solidFill>
                  </a:tcPr>
                </a:tc>
              </a:tr>
              <a:tr h="480050">
                <a:tc>
                  <a:txBody>
                    <a:bodyPr>
                      <a:noAutofit/>
                    </a:bodyPr>
                    <a:lstStyle/>
                    <a:p>
                      <a:pPr indent="0" lvl="0" marL="0" marR="0" rtl="0" algn="ctr">
                        <a:spcBef>
                          <a:spcPts val="0"/>
                        </a:spcBef>
                        <a:spcAft>
                          <a:spcPts val="0"/>
                        </a:spcAft>
                        <a:buNone/>
                      </a:pPr>
                      <a:r>
                        <a:rPr lang="en" sz="1400" u="none" cap="none" strike="noStrike">
                          <a:solidFill>
                            <a:schemeClr val="lt1"/>
                          </a:solidFill>
                        </a:rPr>
                        <a:t>MarginalMeans</a:t>
                      </a:r>
                      <a:endParaRPr sz="1400" u="none" cap="none" strike="noStrike">
                        <a:solidFill>
                          <a:schemeClr val="lt1"/>
                        </a:solidFill>
                      </a:endParaRPr>
                    </a:p>
                  </a:txBody>
                  <a:tcPr marT="34275" marB="34275" marR="91450" marL="91450">
                    <a:lnT cap="flat" cmpd="sng" w="19050">
                      <a:solidFill>
                        <a:schemeClr val="lt1"/>
                      </a:solidFill>
                      <a:prstDash val="solid"/>
                      <a:round/>
                      <a:headEnd len="sm" w="sm" type="none"/>
                      <a:tailEnd len="sm" w="sm" type="none"/>
                    </a:lnT>
                  </a:tcPr>
                </a:tc>
                <a:tc>
                  <a:txBody>
                    <a:bodyPr>
                      <a:noAutofit/>
                    </a:bodyPr>
                    <a:lstStyle/>
                    <a:p>
                      <a:pPr indent="0" lvl="0" marL="0" marR="0" rtl="0" algn="ctr">
                        <a:spcBef>
                          <a:spcPts val="0"/>
                        </a:spcBef>
                        <a:spcAft>
                          <a:spcPts val="0"/>
                        </a:spcAft>
                        <a:buNone/>
                      </a:pPr>
                      <a:r>
                        <a:t/>
                      </a:r>
                      <a:endParaRPr b="1" sz="1400" u="none" cap="none" strike="noStrike">
                        <a:solidFill>
                          <a:schemeClr val="lt1"/>
                        </a:solidFill>
                      </a:endParaRPr>
                    </a:p>
                  </a:txBody>
                  <a:tcPr marT="34275" marB="34275" marR="91450" marL="91450">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t/>
                      </a:r>
                      <a:endParaRPr b="1" sz="1400" u="none" cap="none" strike="noStrike">
                        <a:solidFill>
                          <a:schemeClr val="lt1"/>
                        </a:solidFill>
                      </a:endParaRPr>
                    </a:p>
                  </a:txBody>
                  <a:tcPr marT="34275" marB="34275" marR="91450" marL="91450">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t/>
                      </a:r>
                      <a:endParaRPr b="1" sz="1400" u="none" cap="none" strike="noStrike">
                        <a:solidFill>
                          <a:schemeClr val="lt1"/>
                        </a:solidFill>
                      </a:endParaRPr>
                    </a:p>
                  </a:txBody>
                  <a:tcPr marT="34275" marB="34275" marR="91450" marL="91450">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00B050"/>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lnL cap="flat" cmpd="sng" w="38100">
                      <a:solidFill>
                        <a:schemeClr val="lt1"/>
                      </a:solidFill>
                      <a:prstDash val="solid"/>
                      <a:round/>
                      <a:headEnd len="sm" w="sm" type="none"/>
                      <a:tailEnd len="sm" w="sm" type="none"/>
                    </a:lnL>
                    <a:solidFill>
                      <a:schemeClr val="lt1"/>
                    </a:solidFill>
                  </a:tcPr>
                </a:tc>
              </a:tr>
              <a:tr h="480050">
                <a:tc>
                  <a:txBody>
                    <a:bodyPr>
                      <a:noAutofit/>
                    </a:bodyPr>
                    <a:lstStyle/>
                    <a:p>
                      <a:pPr indent="0" lvl="0" marL="0" marR="0" rtl="0" algn="ctr">
                        <a:spcBef>
                          <a:spcPts val="0"/>
                        </a:spcBef>
                        <a:spcAft>
                          <a:spcPts val="0"/>
                        </a:spcAft>
                        <a:buNone/>
                      </a:pPr>
                      <a:r>
                        <a:rPr lang="en" sz="1400" u="none" cap="none" strike="noStrike">
                          <a:solidFill>
                            <a:schemeClr val="lt1"/>
                          </a:solidFill>
                        </a:rPr>
                        <a:t>MarginalEffects</a:t>
                      </a:r>
                      <a:endParaRPr sz="1400" u="none" cap="none" strike="noStrike">
                        <a:solidFill>
                          <a:schemeClr val="lt1"/>
                        </a:solidFill>
                      </a:endParaRPr>
                    </a:p>
                  </a:txBody>
                  <a:tcPr marT="34275" marB="34275" marR="91450" marL="91450"/>
                </a:tc>
                <a:tc>
                  <a:txBody>
                    <a:bodyPr>
                      <a:noAutofit/>
                    </a:bodyPr>
                    <a:lstStyle/>
                    <a:p>
                      <a:pPr indent="0" lvl="0" marL="0" marR="0" rtl="0" algn="ctr">
                        <a:spcBef>
                          <a:spcPts val="0"/>
                        </a:spcBef>
                        <a:spcAft>
                          <a:spcPts val="0"/>
                        </a:spcAft>
                        <a:buNone/>
                      </a:pPr>
                      <a:r>
                        <a:t/>
                      </a:r>
                      <a:endParaRPr sz="1400" u="none" cap="none" strike="noStrike">
                        <a:solidFill>
                          <a:schemeClr val="lt1"/>
                        </a:solidFill>
                      </a:endParaRPr>
                    </a:p>
                  </a:txBody>
                  <a:tcPr marT="34275" marB="34275" marR="91450" marL="91450">
                    <a:solidFill>
                      <a:srgbClr val="595959"/>
                    </a:solidFill>
                  </a:tcPr>
                </a:tc>
                <a:tc>
                  <a:txBody>
                    <a:bodyPr>
                      <a:noAutofit/>
                    </a:bodyPr>
                    <a:lstStyle/>
                    <a:p>
                      <a:pPr indent="0" lvl="0" marL="0" marR="0" rtl="0" algn="ctr">
                        <a:spcBef>
                          <a:spcPts val="0"/>
                        </a:spcBef>
                        <a:spcAft>
                          <a:spcPts val="0"/>
                        </a:spcAft>
                        <a:buNone/>
                      </a:pPr>
                      <a:r>
                        <a:t/>
                      </a:r>
                      <a:endParaRPr sz="1400" u="none" cap="none" strike="noStrike">
                        <a:solidFill>
                          <a:schemeClr val="lt1"/>
                        </a:solidFill>
                      </a:endParaRPr>
                    </a:p>
                  </a:txBody>
                  <a:tcPr marT="34275" marB="34275" marR="91450" marL="91450">
                    <a:solidFill>
                      <a:srgbClr val="595959"/>
                    </a:solidFill>
                  </a:tcPr>
                </a:tc>
                <a:tc>
                  <a:txBody>
                    <a:bodyPr>
                      <a:noAutofit/>
                    </a:bodyPr>
                    <a:lstStyle/>
                    <a:p>
                      <a:pPr indent="0" lvl="0" marL="0" marR="0" rtl="0" algn="ctr">
                        <a:spcBef>
                          <a:spcPts val="0"/>
                        </a:spcBef>
                        <a:spcAft>
                          <a:spcPts val="0"/>
                        </a:spcAft>
                        <a:buNone/>
                      </a:pPr>
                      <a:r>
                        <a:t/>
                      </a:r>
                      <a:endParaRPr sz="1400" u="none" cap="none" strike="noStrike">
                        <a:solidFill>
                          <a:schemeClr val="lt1"/>
                        </a:solidFill>
                      </a:endParaRPr>
                    </a:p>
                  </a:txBody>
                  <a:tcPr marT="34275" marB="34275" marR="91450" marL="91450">
                    <a:solidFill>
                      <a:srgbClr val="595959"/>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solidFill>
                      <a:schemeClr val="lt1"/>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solidFill>
                      <a:schemeClr val="lt1"/>
                    </a:solidFill>
                  </a:tcPr>
                </a:tc>
              </a:tr>
            </a:tbl>
          </a:graphicData>
        </a:graphic>
      </p:graphicFrame>
      <p:sp>
        <p:nvSpPr>
          <p:cNvPr id="814" name="Google Shape;814;p147"/>
          <p:cNvSpPr txBox="1"/>
          <p:nvPr/>
        </p:nvSpPr>
        <p:spPr>
          <a:xfrm>
            <a:off x="809425" y="769075"/>
            <a:ext cx="22314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Cross-classified table </a:t>
            </a:r>
            <a:endParaRPr b="1">
              <a:latin typeface="Open Sans"/>
              <a:ea typeface="Open Sans"/>
              <a:cs typeface="Open Sans"/>
              <a:sym typeface="Open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pic>
        <p:nvPicPr>
          <p:cNvPr id="819" name="Google Shape;819;p148"/>
          <p:cNvPicPr preferRelativeResize="0"/>
          <p:nvPr/>
        </p:nvPicPr>
        <p:blipFill rotWithShape="1">
          <a:blip r:embed="rId3">
            <a:alphaModFix/>
          </a:blip>
          <a:srcRect b="0" l="0" r="0" t="0"/>
          <a:stretch/>
        </p:blipFill>
        <p:spPr>
          <a:xfrm>
            <a:off x="4114800" y="2490788"/>
            <a:ext cx="685799" cy="161924"/>
          </a:xfrm>
          <a:prstGeom prst="rect">
            <a:avLst/>
          </a:prstGeom>
          <a:noFill/>
          <a:ln>
            <a:noFill/>
          </a:ln>
        </p:spPr>
      </p:pic>
      <p:graphicFrame>
        <p:nvGraphicFramePr>
          <p:cNvPr id="820" name="Google Shape;820;p148"/>
          <p:cNvGraphicFramePr/>
          <p:nvPr/>
        </p:nvGraphicFramePr>
        <p:xfrm>
          <a:off x="1643063" y="1607344"/>
          <a:ext cx="3000000" cy="3000000"/>
        </p:xfrm>
        <a:graphic>
          <a:graphicData uri="http://schemas.openxmlformats.org/drawingml/2006/table">
            <a:tbl>
              <a:tblPr bandRow="1" firstCol="1" firstRow="1" lastCol="1" lastRow="1">
                <a:noFill/>
                <a:tableStyleId>{1DED934C-3320-4803-8C8B-E728F2CAC8C5}</a:tableStyleId>
              </a:tblPr>
              <a:tblGrid>
                <a:gridCol w="1059650"/>
                <a:gridCol w="1059650"/>
                <a:gridCol w="1059650"/>
                <a:gridCol w="1059650"/>
                <a:gridCol w="1059650"/>
                <a:gridCol w="1059650"/>
              </a:tblGrid>
              <a:tr h="629675">
                <a:tc>
                  <a:txBody>
                    <a:bodyPr>
                      <a:noAutofit/>
                    </a:bodyPr>
                    <a:lstStyle/>
                    <a:p>
                      <a:pPr indent="0" lvl="0" marL="0" marR="0" rtl="0" algn="ctr">
                        <a:spcBef>
                          <a:spcPts val="0"/>
                        </a:spcBef>
                        <a:spcAft>
                          <a:spcPts val="0"/>
                        </a:spcAft>
                        <a:buNone/>
                      </a:pPr>
                      <a:r>
                        <a:t/>
                      </a:r>
                      <a:endParaRPr sz="1400" u="none" cap="none" strike="noStrike"/>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Sz</a:t>
                      </a:r>
                      <a:endParaRPr sz="1100"/>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Sf</a:t>
                      </a:r>
                      <a:endParaRPr sz="1400" u="none" cap="none" strike="noStrike"/>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t>Bp</a:t>
                      </a:r>
                      <a:endParaRPr sz="1100"/>
                    </a:p>
                  </a:txBody>
                  <a:tcPr marT="34275" marB="34275" marR="91450" marL="91450">
                    <a:lnR cap="flat" cmpd="sng" w="19050">
                      <a:solidFill>
                        <a:schemeClr val="lt1"/>
                      </a:solidFill>
                      <a:prstDash val="solid"/>
                      <a:round/>
                      <a:headEnd len="sm" w="sm" type="none"/>
                      <a:tailEnd len="sm" w="sm" type="none"/>
                    </a:lnR>
                  </a:tcPr>
                </a:tc>
                <a:tc>
                  <a:txBody>
                    <a:bodyPr>
                      <a:noAutofit/>
                    </a:bodyPr>
                    <a:lstStyle/>
                    <a:p>
                      <a:pPr indent="0" lvl="0" marL="0" marR="0" rtl="0" algn="ctr">
                        <a:spcBef>
                          <a:spcPts val="0"/>
                        </a:spcBef>
                        <a:spcAft>
                          <a:spcPts val="0"/>
                        </a:spcAft>
                        <a:buNone/>
                      </a:pPr>
                      <a:r>
                        <a:rPr lang="en" sz="1400" u="none" cap="none" strike="noStrike"/>
                        <a:t>MarginalMeans</a:t>
                      </a:r>
                      <a:endParaRPr sz="1400" u="none" cap="none" strike="noStrike"/>
                    </a:p>
                  </a:txBody>
                  <a:tcPr marT="34275" marB="34275" marR="91450" marL="91450">
                    <a:lnL cap="flat" cmpd="sng" w="19050">
                      <a:solidFill>
                        <a:schemeClr val="lt1"/>
                      </a:solidFill>
                      <a:prstDash val="solid"/>
                      <a:round/>
                      <a:headEnd len="sm" w="sm" type="none"/>
                      <a:tailEnd len="sm" w="sm" type="none"/>
                    </a:lnL>
                  </a:tcPr>
                </a:tc>
                <a:tc>
                  <a:txBody>
                    <a:bodyPr>
                      <a:noAutofit/>
                    </a:bodyPr>
                    <a:lstStyle/>
                    <a:p>
                      <a:pPr indent="0" lvl="0" marL="0" marR="0" rtl="0" algn="ctr">
                        <a:spcBef>
                          <a:spcPts val="0"/>
                        </a:spcBef>
                        <a:spcAft>
                          <a:spcPts val="0"/>
                        </a:spcAft>
                        <a:buNone/>
                      </a:pPr>
                      <a:r>
                        <a:rPr lang="en" sz="1400" u="none" cap="none" strike="noStrike"/>
                        <a:t>MarginalEffects</a:t>
                      </a:r>
                      <a:endParaRPr sz="1400" u="none" cap="none" strike="noStrike"/>
                    </a:p>
                  </a:txBody>
                  <a:tcPr marT="34275" marB="34275" marR="91450" marL="91450"/>
                </a:tc>
              </a:tr>
              <a:tr h="364800">
                <a:tc>
                  <a:txBody>
                    <a:bodyPr>
                      <a:noAutofit/>
                    </a:bodyPr>
                    <a:lstStyle/>
                    <a:p>
                      <a:pPr indent="0" lvl="0" marL="0" marR="0" rtl="0" algn="ctr">
                        <a:lnSpc>
                          <a:spcPct val="100000"/>
                        </a:lnSpc>
                        <a:spcBef>
                          <a:spcPts val="0"/>
                        </a:spcBef>
                        <a:spcAft>
                          <a:spcPts val="0"/>
                        </a:spcAft>
                        <a:buClr>
                          <a:schemeClr val="dk1"/>
                        </a:buClr>
                        <a:buSzPts val="1400"/>
                        <a:buFont typeface="Calibri"/>
                        <a:buNone/>
                      </a:pPr>
                      <a:r>
                        <a:rPr lang="en" sz="1400" u="none" cap="none" strike="noStrike"/>
                        <a:t>Males</a:t>
                      </a:r>
                      <a:endParaRPr sz="1100"/>
                    </a:p>
                  </a:txBody>
                  <a:tcPr marT="34275" marB="34275" marR="91450" marL="91450"/>
                </a:tc>
                <a:tc>
                  <a:txBody>
                    <a:bodyPr>
                      <a:noAutofit/>
                    </a:bodyPr>
                    <a:lstStyle/>
                    <a:p>
                      <a:pPr indent="0" lvl="0" marL="0" marR="0" rtl="0" algn="ctr">
                        <a:spcBef>
                          <a:spcPts val="0"/>
                        </a:spcBef>
                        <a:spcAft>
                          <a:spcPts val="0"/>
                        </a:spcAft>
                        <a:buNone/>
                      </a:pPr>
                      <a:r>
                        <a:rPr lang="en" sz="1400" u="none" cap="none" strike="noStrike">
                          <a:solidFill>
                            <a:srgbClr val="C00000"/>
                          </a:solidFill>
                        </a:rPr>
                        <a:t>48.73</a:t>
                      </a:r>
                      <a:endParaRPr sz="1100"/>
                    </a:p>
                  </a:txBody>
                  <a:tcPr marT="34275" marB="34275" marR="91450" marL="91450">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27.20</a:t>
                      </a:r>
                      <a:endParaRPr sz="1100"/>
                    </a:p>
                  </a:txBody>
                  <a:tcPr marT="34275" marB="34275" marR="91450" marL="91450">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11.97</a:t>
                      </a:r>
                      <a:endParaRPr sz="1100"/>
                    </a:p>
                  </a:txBody>
                  <a:tcPr marT="34275" marB="34275" marR="91450" marL="91450">
                    <a:lnR cap="flat" cmpd="sng" w="19050">
                      <a:solidFill>
                        <a:schemeClr val="lt1"/>
                      </a:solidFill>
                      <a:prstDash val="solid"/>
                      <a:round/>
                      <a:headEnd len="sm" w="sm" type="none"/>
                      <a:tailEnd len="sm" w="sm" type="none"/>
                    </a:lnR>
                    <a:solidFill>
                      <a:srgbClr val="F2F2F2"/>
                    </a:solidFill>
                  </a:tcPr>
                </a:tc>
                <a:tc>
                  <a:txBody>
                    <a:bodyPr>
                      <a:noAutofit/>
                    </a:bodyPr>
                    <a:lstStyle/>
                    <a:p>
                      <a:pPr indent="0" lvl="0" marL="0" marR="0" rtl="0" algn="ctr">
                        <a:lnSpc>
                          <a:spcPct val="100000"/>
                        </a:lnSpc>
                        <a:spcBef>
                          <a:spcPts val="0"/>
                        </a:spcBef>
                        <a:spcAft>
                          <a:spcPts val="0"/>
                        </a:spcAft>
                        <a:buClr>
                          <a:schemeClr val="lt1"/>
                        </a:buClr>
                        <a:buSzPts val="1400"/>
                        <a:buFont typeface="Calibri"/>
                        <a:buNone/>
                      </a:pPr>
                      <a:r>
                        <a:rPr b="1" lang="en" sz="1400" u="none" cap="none" strike="noStrike">
                          <a:solidFill>
                            <a:schemeClr val="lt1"/>
                          </a:solidFill>
                        </a:rPr>
                        <a:t>29.30</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p>
                  </a:txBody>
                  <a:tcPr marT="34275" marB="34275" marR="91450" marL="91450">
                    <a:lnL cap="flat" cmpd="sng" w="38100">
                      <a:solidFill>
                        <a:schemeClr val="lt1"/>
                      </a:solidFill>
                      <a:prstDash val="solid"/>
                      <a:round/>
                      <a:headEnd len="sm" w="sm" type="none"/>
                      <a:tailEnd len="sm" w="sm" type="none"/>
                    </a:lnL>
                    <a:solidFill>
                      <a:srgbClr val="595959"/>
                    </a:solidFill>
                  </a:tcPr>
                </a:tc>
              </a:tr>
              <a:tr h="364800">
                <a:tc>
                  <a:txBody>
                    <a:bodyPr>
                      <a:noAutofit/>
                    </a:bodyPr>
                    <a:lstStyle/>
                    <a:p>
                      <a:pPr indent="0" lvl="0" marL="0" marR="0" rtl="0" algn="ctr">
                        <a:spcBef>
                          <a:spcPts val="0"/>
                        </a:spcBef>
                        <a:spcAft>
                          <a:spcPts val="0"/>
                        </a:spcAft>
                        <a:buNone/>
                      </a:pPr>
                      <a:r>
                        <a:rPr lang="en" sz="1400" u="none" cap="none" strike="noStrike"/>
                        <a:t>Females</a:t>
                      </a:r>
                      <a:endParaRPr sz="1400" u="none" cap="none" strike="noStrike">
                        <a:solidFill>
                          <a:srgbClr val="C00000"/>
                        </a:solidFill>
                      </a:endParaRPr>
                    </a:p>
                  </a:txBody>
                  <a:tcPr marT="34275" marB="34275" marR="91450" marL="91450">
                    <a:lnB cap="flat" cmpd="sng" w="1905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lang="en" sz="1400" u="none" cap="none" strike="noStrike">
                          <a:solidFill>
                            <a:srgbClr val="C00000"/>
                          </a:solidFill>
                        </a:rPr>
                        <a:t>27.17</a:t>
                      </a:r>
                      <a:endParaRPr sz="1100"/>
                    </a:p>
                  </a:txBody>
                  <a:tcPr marT="34275" marB="34275" marR="91450" marL="91450">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11.17</a:t>
                      </a:r>
                      <a:endParaRPr sz="1100"/>
                    </a:p>
                  </a:txBody>
                  <a:tcPr marT="34275" marB="34275" marR="91450" marL="91450">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spcBef>
                          <a:spcPts val="0"/>
                        </a:spcBef>
                        <a:spcAft>
                          <a:spcPts val="0"/>
                        </a:spcAft>
                        <a:buNone/>
                      </a:pPr>
                      <a:r>
                        <a:rPr lang="en" sz="1400" u="none" cap="none" strike="noStrike">
                          <a:solidFill>
                            <a:srgbClr val="C00000"/>
                          </a:solidFill>
                        </a:rPr>
                        <a:t>10.33</a:t>
                      </a:r>
                      <a:endParaRPr sz="1100"/>
                    </a:p>
                  </a:txBody>
                  <a:tcPr marT="34275" marB="34275" marR="91450" marL="91450">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F2F2F2"/>
                    </a:solidFill>
                  </a:tcPr>
                </a:tc>
                <a:tc>
                  <a:txBody>
                    <a:bodyPr>
                      <a:noAutofit/>
                    </a:bodyPr>
                    <a:lstStyle/>
                    <a:p>
                      <a:pPr indent="0" lvl="0" marL="0" marR="0" rtl="0" algn="ctr">
                        <a:lnSpc>
                          <a:spcPct val="100000"/>
                        </a:lnSpc>
                        <a:spcBef>
                          <a:spcPts val="0"/>
                        </a:spcBef>
                        <a:spcAft>
                          <a:spcPts val="0"/>
                        </a:spcAft>
                        <a:buClr>
                          <a:schemeClr val="lt1"/>
                        </a:buClr>
                        <a:buSzPts val="1400"/>
                        <a:buFont typeface="Calibri"/>
                        <a:buNone/>
                      </a:pPr>
                      <a:r>
                        <a:rPr b="1" lang="en" sz="1400" u="none" cap="none" strike="noStrike">
                          <a:solidFill>
                            <a:schemeClr val="lt1"/>
                          </a:solidFill>
                        </a:rPr>
                        <a:t>16.22</a:t>
                      </a:r>
                      <a:endParaRPr sz="1100"/>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p>
                  </a:txBody>
                  <a:tcPr marT="34275" marB="34275" marR="91450" marL="91450">
                    <a:lnL cap="flat" cmpd="sng" w="38100">
                      <a:solidFill>
                        <a:schemeClr val="lt1"/>
                      </a:solidFill>
                      <a:prstDash val="solid"/>
                      <a:round/>
                      <a:headEnd len="sm" w="sm" type="none"/>
                      <a:tailEnd len="sm" w="sm" type="none"/>
                    </a:lnL>
                    <a:solidFill>
                      <a:srgbClr val="595959"/>
                    </a:solidFill>
                  </a:tcPr>
                </a:tc>
              </a:tr>
              <a:tr h="480050">
                <a:tc>
                  <a:txBody>
                    <a:bodyPr>
                      <a:noAutofit/>
                    </a:bodyPr>
                    <a:lstStyle/>
                    <a:p>
                      <a:pPr indent="0" lvl="0" marL="0" marR="0" rtl="0" algn="ctr">
                        <a:spcBef>
                          <a:spcPts val="0"/>
                        </a:spcBef>
                        <a:spcAft>
                          <a:spcPts val="0"/>
                        </a:spcAft>
                        <a:buNone/>
                      </a:pPr>
                      <a:r>
                        <a:rPr lang="en" sz="1400" u="none" cap="none" strike="noStrike">
                          <a:solidFill>
                            <a:schemeClr val="lt1"/>
                          </a:solidFill>
                        </a:rPr>
                        <a:t>MarginalMeans</a:t>
                      </a:r>
                      <a:endParaRPr sz="1400" u="none" cap="none" strike="noStrike">
                        <a:solidFill>
                          <a:schemeClr val="lt1"/>
                        </a:solidFill>
                      </a:endParaRPr>
                    </a:p>
                  </a:txBody>
                  <a:tcPr marT="34275" marB="34275" marR="91450" marL="91450">
                    <a:lnT cap="flat" cmpd="sng" w="19050">
                      <a:solidFill>
                        <a:schemeClr val="lt1"/>
                      </a:solidFill>
                      <a:prstDash val="solid"/>
                      <a:round/>
                      <a:headEnd len="sm" w="sm" type="none"/>
                      <a:tailEnd len="sm" w="sm" type="none"/>
                    </a:lnT>
                  </a:tcPr>
                </a:tc>
                <a:tc>
                  <a:txBody>
                    <a:bodyPr>
                      <a:noAutofit/>
                    </a:bodyPr>
                    <a:lstStyle/>
                    <a:p>
                      <a:pPr indent="0" lvl="0" marL="0" marR="0" rtl="0" algn="ctr">
                        <a:spcBef>
                          <a:spcPts val="0"/>
                        </a:spcBef>
                        <a:spcAft>
                          <a:spcPts val="0"/>
                        </a:spcAft>
                        <a:buNone/>
                      </a:pPr>
                      <a:r>
                        <a:t/>
                      </a:r>
                      <a:endParaRPr b="1" sz="1400" u="none" cap="none" strike="noStrike">
                        <a:solidFill>
                          <a:schemeClr val="lt1"/>
                        </a:solidFill>
                      </a:endParaRPr>
                    </a:p>
                  </a:txBody>
                  <a:tcPr marT="34275" marB="34275" marR="91450" marL="91450">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t/>
                      </a:r>
                      <a:endParaRPr b="1" sz="1400" u="none" cap="none" strike="noStrike">
                        <a:solidFill>
                          <a:schemeClr val="lt1"/>
                        </a:solidFill>
                      </a:endParaRPr>
                    </a:p>
                  </a:txBody>
                  <a:tcPr marT="34275" marB="34275" marR="91450" marL="91450">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spcBef>
                          <a:spcPts val="0"/>
                        </a:spcBef>
                        <a:spcAft>
                          <a:spcPts val="0"/>
                        </a:spcAft>
                        <a:buNone/>
                      </a:pPr>
                      <a:r>
                        <a:t/>
                      </a:r>
                      <a:endParaRPr b="1" sz="1400" u="none" cap="none" strike="noStrike">
                        <a:solidFill>
                          <a:schemeClr val="lt1"/>
                        </a:solidFill>
                      </a:endParaRPr>
                    </a:p>
                  </a:txBody>
                  <a:tcPr marT="34275" marB="34275" marR="91450" marL="91450">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A5A5A5"/>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b="1" sz="1400" u="none" cap="none" strike="noStrike">
                        <a:solidFill>
                          <a:srgbClr val="FFFF00"/>
                        </a:solidFill>
                      </a:endParaRPr>
                    </a:p>
                  </a:txBody>
                  <a:tcPr marT="34275" marB="34275" marR="91450" marL="91450">
                    <a:lnL cap="flat" cmpd="sng" w="1905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solidFill>
                      <a:srgbClr val="00B050"/>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lnL cap="flat" cmpd="sng" w="38100">
                      <a:solidFill>
                        <a:schemeClr val="lt1"/>
                      </a:solidFill>
                      <a:prstDash val="solid"/>
                      <a:round/>
                      <a:headEnd len="sm" w="sm" type="none"/>
                      <a:tailEnd len="sm" w="sm" type="none"/>
                    </a:lnL>
                    <a:solidFill>
                      <a:schemeClr val="lt1"/>
                    </a:solidFill>
                  </a:tcPr>
                </a:tc>
              </a:tr>
              <a:tr h="480050">
                <a:tc>
                  <a:txBody>
                    <a:bodyPr>
                      <a:noAutofit/>
                    </a:bodyPr>
                    <a:lstStyle/>
                    <a:p>
                      <a:pPr indent="0" lvl="0" marL="0" marR="0" rtl="0" algn="ctr">
                        <a:spcBef>
                          <a:spcPts val="0"/>
                        </a:spcBef>
                        <a:spcAft>
                          <a:spcPts val="0"/>
                        </a:spcAft>
                        <a:buNone/>
                      </a:pPr>
                      <a:r>
                        <a:rPr lang="en" sz="1400" u="none" cap="none" strike="noStrike">
                          <a:solidFill>
                            <a:schemeClr val="lt1"/>
                          </a:solidFill>
                        </a:rPr>
                        <a:t>MarginalEffects</a:t>
                      </a:r>
                      <a:endParaRPr sz="1400" u="none" cap="none" strike="noStrike">
                        <a:solidFill>
                          <a:schemeClr val="lt1"/>
                        </a:solidFill>
                      </a:endParaRPr>
                    </a:p>
                  </a:txBody>
                  <a:tcPr marT="34275" marB="34275" marR="91450" marL="91450"/>
                </a:tc>
                <a:tc>
                  <a:txBody>
                    <a:bodyPr>
                      <a:noAutofit/>
                    </a:bodyPr>
                    <a:lstStyle/>
                    <a:p>
                      <a:pPr indent="0" lvl="0" marL="0" marR="0" rtl="0" algn="ctr">
                        <a:spcBef>
                          <a:spcPts val="0"/>
                        </a:spcBef>
                        <a:spcAft>
                          <a:spcPts val="0"/>
                        </a:spcAft>
                        <a:buNone/>
                      </a:pPr>
                      <a:r>
                        <a:t/>
                      </a:r>
                      <a:endParaRPr sz="1400" u="none" cap="none" strike="noStrike">
                        <a:solidFill>
                          <a:schemeClr val="lt1"/>
                        </a:solidFill>
                      </a:endParaRPr>
                    </a:p>
                  </a:txBody>
                  <a:tcPr marT="34275" marB="34275" marR="91450" marL="91450">
                    <a:solidFill>
                      <a:srgbClr val="595959"/>
                    </a:solidFill>
                  </a:tcPr>
                </a:tc>
                <a:tc>
                  <a:txBody>
                    <a:bodyPr>
                      <a:noAutofit/>
                    </a:bodyPr>
                    <a:lstStyle/>
                    <a:p>
                      <a:pPr indent="0" lvl="0" marL="0" marR="0" rtl="0" algn="ctr">
                        <a:spcBef>
                          <a:spcPts val="0"/>
                        </a:spcBef>
                        <a:spcAft>
                          <a:spcPts val="0"/>
                        </a:spcAft>
                        <a:buNone/>
                      </a:pPr>
                      <a:r>
                        <a:t/>
                      </a:r>
                      <a:endParaRPr sz="1400" u="none" cap="none" strike="noStrike">
                        <a:solidFill>
                          <a:schemeClr val="lt1"/>
                        </a:solidFill>
                      </a:endParaRPr>
                    </a:p>
                  </a:txBody>
                  <a:tcPr marT="34275" marB="34275" marR="91450" marL="91450">
                    <a:solidFill>
                      <a:srgbClr val="595959"/>
                    </a:solidFill>
                  </a:tcPr>
                </a:tc>
                <a:tc>
                  <a:txBody>
                    <a:bodyPr>
                      <a:noAutofit/>
                    </a:bodyPr>
                    <a:lstStyle/>
                    <a:p>
                      <a:pPr indent="0" lvl="0" marL="0" marR="0" rtl="0" algn="ctr">
                        <a:spcBef>
                          <a:spcPts val="0"/>
                        </a:spcBef>
                        <a:spcAft>
                          <a:spcPts val="0"/>
                        </a:spcAft>
                        <a:buNone/>
                      </a:pPr>
                      <a:r>
                        <a:t/>
                      </a:r>
                      <a:endParaRPr sz="1400" u="none" cap="none" strike="noStrike">
                        <a:solidFill>
                          <a:schemeClr val="lt1"/>
                        </a:solidFill>
                      </a:endParaRPr>
                    </a:p>
                  </a:txBody>
                  <a:tcPr marT="34275" marB="34275" marR="91450" marL="91450">
                    <a:solidFill>
                      <a:srgbClr val="595959"/>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solidFill>
                      <a:schemeClr val="lt1"/>
                    </a:solidFill>
                  </a:tcPr>
                </a:tc>
                <a:tc>
                  <a:txBody>
                    <a:bodyPr>
                      <a:noAutofit/>
                    </a:bodyPr>
                    <a:lstStyle/>
                    <a:p>
                      <a:pPr indent="0" lvl="0" marL="0" marR="0" rtl="0" algn="ctr">
                        <a:lnSpc>
                          <a:spcPct val="100000"/>
                        </a:lnSpc>
                        <a:spcBef>
                          <a:spcPts val="0"/>
                        </a:spcBef>
                        <a:spcAft>
                          <a:spcPts val="0"/>
                        </a:spcAft>
                        <a:buClr>
                          <a:schemeClr val="dk1"/>
                        </a:buClr>
                        <a:buSzPts val="1400"/>
                        <a:buFont typeface="Calibri"/>
                        <a:buNone/>
                      </a:pPr>
                      <a:r>
                        <a:t/>
                      </a:r>
                      <a:endParaRPr sz="1400" u="none" cap="none" strike="noStrike">
                        <a:solidFill>
                          <a:srgbClr val="FFFF00"/>
                        </a:solidFill>
                      </a:endParaRPr>
                    </a:p>
                  </a:txBody>
                  <a:tcPr marT="34275" marB="34275" marR="91450" marL="91450">
                    <a:solidFill>
                      <a:schemeClr val="lt1"/>
                    </a:solidFill>
                  </a:tcPr>
                </a:tc>
              </a:tr>
            </a:tbl>
          </a:graphicData>
        </a:graphic>
      </p:graphicFrame>
      <p:sp>
        <p:nvSpPr>
          <p:cNvPr id="821" name="Google Shape;821;p148"/>
          <p:cNvSpPr/>
          <p:nvPr/>
        </p:nvSpPr>
        <p:spPr>
          <a:xfrm>
            <a:off x="4425950" y="204802"/>
            <a:ext cx="1949400" cy="1054800"/>
          </a:xfrm>
          <a:prstGeom prst="wedgeRoundRectCallout">
            <a:avLst>
              <a:gd fmla="val 45942" name="adj1"/>
              <a:gd fmla="val 97829" name="adj2"/>
              <a:gd fmla="val 16667" name="adj3"/>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Means for each level of </a:t>
            </a:r>
            <a:r>
              <a:rPr i="1" lang="en" sz="1800">
                <a:solidFill>
                  <a:schemeClr val="dk1"/>
                </a:solidFill>
                <a:latin typeface="Calibri"/>
                <a:ea typeface="Calibri"/>
                <a:cs typeface="Calibri"/>
                <a:sym typeface="Calibri"/>
              </a:rPr>
              <a:t>Sex</a:t>
            </a:r>
            <a:r>
              <a:rPr lang="en" sz="1800">
                <a:solidFill>
                  <a:schemeClr val="dk1"/>
                </a:solidFill>
                <a:latin typeface="Calibri"/>
                <a:ea typeface="Calibri"/>
                <a:cs typeface="Calibri"/>
                <a:sym typeface="Calibri"/>
              </a:rPr>
              <a:t> irrespective of </a:t>
            </a:r>
            <a:r>
              <a:rPr i="1" lang="en" sz="1800">
                <a:solidFill>
                  <a:schemeClr val="dk1"/>
                </a:solidFill>
                <a:latin typeface="Calibri"/>
                <a:ea typeface="Calibri"/>
                <a:cs typeface="Calibri"/>
                <a:sym typeface="Calibri"/>
              </a:rPr>
              <a:t>Diagnosis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